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06" r:id="rId3"/>
    <p:sldId id="261" r:id="rId4"/>
    <p:sldId id="260" r:id="rId5"/>
    <p:sldId id="262" r:id="rId6"/>
    <p:sldId id="317" r:id="rId7"/>
    <p:sldId id="321" r:id="rId8"/>
    <p:sldId id="316" r:id="rId9"/>
    <p:sldId id="318" r:id="rId10"/>
    <p:sldId id="319" r:id="rId11"/>
    <p:sldId id="322" r:id="rId12"/>
    <p:sldId id="307" r:id="rId13"/>
    <p:sldId id="323" r:id="rId14"/>
    <p:sldId id="324" r:id="rId15"/>
    <p:sldId id="326" r:id="rId16"/>
    <p:sldId id="327" r:id="rId17"/>
    <p:sldId id="329" r:id="rId18"/>
    <p:sldId id="328" r:id="rId19"/>
    <p:sldId id="330" r:id="rId20"/>
    <p:sldId id="331" r:id="rId21"/>
    <p:sldId id="332" r:id="rId22"/>
    <p:sldId id="333" r:id="rId23"/>
    <p:sldId id="334" r:id="rId24"/>
    <p:sldId id="335" r:id="rId25"/>
    <p:sldId id="336" r:id="rId26"/>
    <p:sldId id="337" r:id="rId27"/>
    <p:sldId id="30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33CCCC"/>
    <a:srgbClr val="C2FA0E"/>
    <a:srgbClr val="A4F414"/>
    <a:srgbClr val="009999"/>
    <a:srgbClr val="4EB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8" autoAdjust="0"/>
    <p:restoredTop sz="92779"/>
  </p:normalViewPr>
  <p:slideViewPr>
    <p:cSldViewPr snapToGrid="0">
      <p:cViewPr varScale="1">
        <p:scale>
          <a:sx n="83" d="100"/>
          <a:sy n="83" d="100"/>
        </p:scale>
        <p:origin x="27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7BC1F-9D32-5B45-B63F-50BEF1800A5A}"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4F445-CF36-AF49-9DBA-400F66452BCA}" type="slidenum">
              <a:rPr lang="en-US" smtClean="0"/>
              <a:t>‹#›</a:t>
            </a:fld>
            <a:endParaRPr lang="en-US"/>
          </a:p>
        </p:txBody>
      </p:sp>
    </p:spTree>
    <p:extLst>
      <p:ext uri="{BB962C8B-B14F-4D97-AF65-F5344CB8AC3E}">
        <p14:creationId xmlns:p14="http://schemas.microsoft.com/office/powerpoint/2010/main" val="4074398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u="sng" kern="100" dirty="0">
                <a:effectLst/>
                <a:latin typeface="Calibri" panose="020F0502020204030204" pitchFamily="34" charset="0"/>
                <a:ea typeface="DengXian" panose="02010600030101010101" pitchFamily="2" charset="-122"/>
                <a:cs typeface="Times New Roman" panose="02020603050405020304" pitchFamily="18" charset="0"/>
              </a:rPr>
              <a:t>Type 3 Analysis of Effects</a:t>
            </a:r>
            <a:r>
              <a:rPr lang="en-US" sz="1800" b="0" kern="100" dirty="0">
                <a:effectLst/>
                <a:latin typeface="Calibri" panose="020F0502020204030204" pitchFamily="34" charset="0"/>
                <a:ea typeface="DengXian" panose="02010600030101010101" pitchFamily="2" charset="-122"/>
                <a:cs typeface="Times New Roman" panose="02020603050405020304" pitchFamily="18" charset="0"/>
              </a:rPr>
              <a:t>: Shows the Wald chi-square statistic and its corresponding p-value for each covariate in the model. These values indicate that </a:t>
            </a:r>
            <a:r>
              <a:rPr lang="en-US" sz="1800" b="0" kern="100" dirty="0" err="1">
                <a:effectLst/>
                <a:latin typeface="Calibri" panose="020F0502020204030204" pitchFamily="34" charset="0"/>
                <a:ea typeface="DengXian" panose="02010600030101010101" pitchFamily="2" charset="-122"/>
                <a:cs typeface="Times New Roman" panose="02020603050405020304" pitchFamily="18" charset="0"/>
              </a:rPr>
              <a:t>Housing_type</a:t>
            </a:r>
            <a:r>
              <a:rPr lang="en-US" sz="1800" b="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0" dirty="0" err="1">
                <a:effectLst/>
                <a:latin typeface="Calibri" panose="020F0502020204030204" pitchFamily="34" charset="0"/>
                <a:ea typeface="DengXian" panose="02010600030101010101" pitchFamily="2" charset="-122"/>
                <a:cs typeface="Times New Roman" panose="02020603050405020304" pitchFamily="18" charset="0"/>
              </a:rPr>
              <a:t>Type_Income</a:t>
            </a:r>
            <a:r>
              <a:rPr lang="en-US" sz="1800" b="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0" kern="100" dirty="0" err="1">
                <a:effectLst/>
                <a:latin typeface="Calibri" panose="020F0502020204030204" pitchFamily="34" charset="0"/>
                <a:ea typeface="DengXian" panose="02010600030101010101" pitchFamily="2" charset="-122"/>
                <a:cs typeface="Times New Roman" panose="02020603050405020304" pitchFamily="18" charset="0"/>
              </a:rPr>
              <a:t>Marital_status</a:t>
            </a:r>
            <a:r>
              <a:rPr lang="en-US" sz="1800" b="0" kern="100" dirty="0">
                <a:effectLst/>
                <a:latin typeface="Calibri" panose="020F0502020204030204" pitchFamily="34" charset="0"/>
                <a:ea typeface="DengXian" panose="02010600030101010101" pitchFamily="2" charset="-122"/>
                <a:cs typeface="Times New Roman" panose="02020603050405020304" pitchFamily="18" charset="0"/>
              </a:rPr>
              <a:t>, and </a:t>
            </a:r>
            <a:r>
              <a:rPr lang="en-US" sz="1800" b="0" kern="100" dirty="0" err="1">
                <a:effectLst/>
                <a:latin typeface="Calibri" panose="020F0502020204030204" pitchFamily="34" charset="0"/>
                <a:ea typeface="DengXian" panose="02010600030101010101" pitchFamily="2" charset="-122"/>
                <a:cs typeface="Times New Roman" panose="02020603050405020304" pitchFamily="18" charset="0"/>
              </a:rPr>
              <a:t>Employed_Day</a:t>
            </a:r>
            <a:r>
              <a:rPr lang="en-US" sz="1800" b="0" kern="100" dirty="0">
                <a:effectLst/>
                <a:latin typeface="Calibri" panose="020F0502020204030204" pitchFamily="34" charset="0"/>
                <a:ea typeface="DengXian" panose="02010600030101010101" pitchFamily="2" charset="-122"/>
                <a:cs typeface="Times New Roman" panose="02020603050405020304" pitchFamily="18" charset="0"/>
              </a:rPr>
              <a:t> significantly affect the dependent variable label in the model.</a:t>
            </a:r>
            <a:endParaRPr lang="en-CA" sz="1800" b="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u="sng" kern="100" dirty="0">
                <a:effectLst/>
                <a:latin typeface="Calibri" panose="020F0502020204030204" pitchFamily="34" charset="0"/>
                <a:ea typeface="DengXian" panose="02010600030101010101" pitchFamily="2" charset="-122"/>
                <a:cs typeface="Times New Roman" panose="02020603050405020304" pitchFamily="18" charset="0"/>
              </a:rPr>
              <a:t>Hosmer and </a:t>
            </a:r>
            <a:r>
              <a:rPr lang="en-US" sz="1800" b="1" u="sng" kern="100" dirty="0" err="1">
                <a:effectLst/>
                <a:latin typeface="Calibri" panose="020F0502020204030204" pitchFamily="34" charset="0"/>
                <a:ea typeface="DengXian" panose="02010600030101010101" pitchFamily="2" charset="-122"/>
                <a:cs typeface="Times New Roman" panose="02020603050405020304" pitchFamily="18" charset="0"/>
              </a:rPr>
              <a:t>Lemeshow</a:t>
            </a:r>
            <a:r>
              <a:rPr lang="en-US" sz="1800" b="1" u="sng" kern="100" dirty="0">
                <a:effectLst/>
                <a:latin typeface="Calibri" panose="020F0502020204030204" pitchFamily="34" charset="0"/>
                <a:ea typeface="DengXian" panose="02010600030101010101" pitchFamily="2" charset="-122"/>
                <a:cs typeface="Times New Roman" panose="02020603050405020304" pitchFamily="18" charset="0"/>
              </a:rPr>
              <a:t> Test</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0" kern="100" dirty="0">
                <a:effectLst/>
                <a:latin typeface="Calibri" panose="020F0502020204030204" pitchFamily="34" charset="0"/>
                <a:ea typeface="DengXian" panose="02010600030101010101" pitchFamily="2" charset="-122"/>
                <a:cs typeface="Times New Roman" panose="02020603050405020304" pitchFamily="18" charset="0"/>
              </a:rPr>
              <a:t>used to evaluate the goodness of fit of the model. The p value is 0.3783, which indicates that the model fits well and there is no sign of insufficient fit.</a:t>
            </a:r>
          </a:p>
          <a:p>
            <a:endParaRPr lang="en-CA" sz="1800" b="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u="sng" kern="100" dirty="0">
                <a:effectLst/>
                <a:latin typeface="Calibri" panose="020F0502020204030204" pitchFamily="34" charset="0"/>
                <a:ea typeface="DengXian" panose="02010600030101010101" pitchFamily="2" charset="-122"/>
                <a:cs typeface="Times New Roman" panose="02020603050405020304" pitchFamily="18" charset="0"/>
              </a:rPr>
              <a:t>ROC Contrast Test Results</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0" kern="100" dirty="0">
                <a:effectLst/>
                <a:latin typeface="Calibri" panose="020F0502020204030204" pitchFamily="34" charset="0"/>
                <a:ea typeface="DengXian" panose="02010600030101010101" pitchFamily="2" charset="-122"/>
                <a:cs typeface="Times New Roman" panose="02020603050405020304" pitchFamily="18" charset="0"/>
              </a:rPr>
              <a:t>Comparative test results show the comparison of the model ROC curve with random guessing (AUC=0.5). The performance of the model here is significantly better than random guessing.</a:t>
            </a:r>
          </a:p>
          <a:p>
            <a:endParaRPr lang="en-CA" sz="1800" b="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u="sng" kern="100" dirty="0">
                <a:effectLst/>
                <a:latin typeface="Calibri" panose="020F0502020204030204" pitchFamily="34" charset="0"/>
                <a:ea typeface="DengXian" panose="02010600030101010101" pitchFamily="2" charset="-122"/>
                <a:cs typeface="Times New Roman" panose="02020603050405020304" pitchFamily="18" charset="0"/>
              </a:rPr>
              <a:t>The ROC curve AUC</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shown in the first chart is 0.6752, indicating that the model has certain discrimination ability.</a:t>
            </a:r>
            <a:endParaRPr lang="en-CA"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The second chart shows a ROC curve with an AUC of 0.7010, which generally indicates better model performance.</a:t>
            </a:r>
            <a:endParaRPr lang="en-CA"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BDEBC4-6A62-470D-919F-76ECDC4C15C8}" type="slidenum">
              <a:rPr lang="en-CA" smtClean="0"/>
              <a:t>22</a:t>
            </a:fld>
            <a:endParaRPr lang="en-CA"/>
          </a:p>
        </p:txBody>
      </p:sp>
    </p:spTree>
    <p:extLst>
      <p:ext uri="{BB962C8B-B14F-4D97-AF65-F5344CB8AC3E}">
        <p14:creationId xmlns:p14="http://schemas.microsoft.com/office/powerpoint/2010/main" val="281110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Evaluate the performance of classification models. The sensitivity, specificity, positive predictive value (PPV) and negative predictive value (NPV) of the model are calculated by comparing the predicted label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F_label</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(From: label)) and the actual label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I_label</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(Into: label))</a:t>
            </a:r>
            <a:endParaRPr lang="en-CA" sz="1800" b="1"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A"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Create a new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CellCounts</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dataset, add a new variable Match to indicate whether the prediction is correct (when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F_label</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equals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I_label</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and calculate the average of the Match variable, which is the overall accuracy of the model.</a:t>
            </a:r>
            <a:endParaRPr lang="en-CA"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The proc means output shows that the average overall accuracy (Match) is approximately 86.64%, which means that the model correctly predicted approximately 86.64% of the samples.</a:t>
            </a:r>
            <a:endParaRPr lang="en-CA"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A"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BDEBC4-6A62-470D-919F-76ECDC4C15C8}" type="slidenum">
              <a:rPr lang="en-CA" smtClean="0"/>
              <a:t>23</a:t>
            </a:fld>
            <a:endParaRPr lang="en-CA"/>
          </a:p>
        </p:txBody>
      </p:sp>
    </p:spTree>
    <p:extLst>
      <p:ext uri="{BB962C8B-B14F-4D97-AF65-F5344CB8AC3E}">
        <p14:creationId xmlns:p14="http://schemas.microsoft.com/office/powerpoint/2010/main" val="277820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BDEBC4-6A62-470D-919F-76ECDC4C15C8}" type="slidenum">
              <a:rPr lang="en-CA" smtClean="0"/>
              <a:t>25</a:t>
            </a:fld>
            <a:endParaRPr lang="en-CA"/>
          </a:p>
        </p:txBody>
      </p:sp>
    </p:spTree>
    <p:extLst>
      <p:ext uri="{BB962C8B-B14F-4D97-AF65-F5344CB8AC3E}">
        <p14:creationId xmlns:p14="http://schemas.microsoft.com/office/powerpoint/2010/main" val="2415323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CA"/>
          </a:p>
        </p:txBody>
      </p:sp>
      <p:sp>
        <p:nvSpPr>
          <p:cNvPr id="4" name="Espace réservé de la date 3"/>
          <p:cNvSpPr>
            <a:spLocks noGrp="1"/>
          </p:cNvSpPr>
          <p:nvPr>
            <p:ph type="dt" sz="half" idx="10"/>
          </p:nvPr>
        </p:nvSpPr>
        <p:spPr/>
        <p:txBody>
          <a:bodyPr/>
          <a:lstStyle/>
          <a:p>
            <a:fld id="{6924CEE8-AE5A-4E71-AC8B-BA5ACD8A888D}" type="datetimeFigureOut">
              <a:rPr lang="en-CA" smtClean="0"/>
              <a:t>2024-01-05</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2262777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CA"/>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p:cNvSpPr>
            <a:spLocks noGrp="1"/>
          </p:cNvSpPr>
          <p:nvPr>
            <p:ph type="dt" sz="half" idx="10"/>
          </p:nvPr>
        </p:nvSpPr>
        <p:spPr/>
        <p:txBody>
          <a:bodyPr/>
          <a:lstStyle/>
          <a:p>
            <a:fld id="{6924CEE8-AE5A-4E71-AC8B-BA5ACD8A888D}" type="datetimeFigureOut">
              <a:rPr lang="en-CA" smtClean="0"/>
              <a:t>2024-01-05</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3370428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CA"/>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p:cNvSpPr>
            <a:spLocks noGrp="1"/>
          </p:cNvSpPr>
          <p:nvPr>
            <p:ph type="dt" sz="half" idx="10"/>
          </p:nvPr>
        </p:nvSpPr>
        <p:spPr/>
        <p:txBody>
          <a:bodyPr/>
          <a:lstStyle/>
          <a:p>
            <a:fld id="{6924CEE8-AE5A-4E71-AC8B-BA5ACD8A888D}" type="datetimeFigureOut">
              <a:rPr lang="en-CA" smtClean="0"/>
              <a:t>2024-01-05</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248190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CA"/>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p:cNvSpPr>
            <a:spLocks noGrp="1"/>
          </p:cNvSpPr>
          <p:nvPr>
            <p:ph type="dt" sz="half" idx="10"/>
          </p:nvPr>
        </p:nvSpPr>
        <p:spPr/>
        <p:txBody>
          <a:bodyPr/>
          <a:lstStyle/>
          <a:p>
            <a:fld id="{6924CEE8-AE5A-4E71-AC8B-BA5ACD8A888D}" type="datetimeFigureOut">
              <a:rPr lang="en-CA" smtClean="0"/>
              <a:t>2024-01-05</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14165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CA"/>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924CEE8-AE5A-4E71-AC8B-BA5ACD8A888D}" type="datetimeFigureOut">
              <a:rPr lang="en-CA" smtClean="0"/>
              <a:t>2024-01-05</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378636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CA"/>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p:cNvSpPr>
            <a:spLocks noGrp="1"/>
          </p:cNvSpPr>
          <p:nvPr>
            <p:ph type="dt" sz="half" idx="10"/>
          </p:nvPr>
        </p:nvSpPr>
        <p:spPr/>
        <p:txBody>
          <a:bodyPr/>
          <a:lstStyle/>
          <a:p>
            <a:fld id="{6924CEE8-AE5A-4E71-AC8B-BA5ACD8A888D}" type="datetimeFigureOut">
              <a:rPr lang="en-CA" smtClean="0"/>
              <a:t>2024-01-05</a:t>
            </a:fld>
            <a:endParaRPr lang="en-CA"/>
          </a:p>
        </p:txBody>
      </p:sp>
      <p:sp>
        <p:nvSpPr>
          <p:cNvPr id="6" name="Espace réservé du pied de page 5"/>
          <p:cNvSpPr>
            <a:spLocks noGrp="1"/>
          </p:cNvSpPr>
          <p:nvPr>
            <p:ph type="ftr" sz="quarter" idx="11"/>
          </p:nvPr>
        </p:nvSpPr>
        <p:spPr/>
        <p:txBody>
          <a:bodyPr/>
          <a:lstStyle/>
          <a:p>
            <a:endParaRPr lang="en-CA"/>
          </a:p>
        </p:txBody>
      </p:sp>
      <p:sp>
        <p:nvSpPr>
          <p:cNvPr id="7" name="Espace réservé du numéro de diapositive 6"/>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484712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CA"/>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p:cNvSpPr>
            <a:spLocks noGrp="1"/>
          </p:cNvSpPr>
          <p:nvPr>
            <p:ph type="dt" sz="half" idx="10"/>
          </p:nvPr>
        </p:nvSpPr>
        <p:spPr/>
        <p:txBody>
          <a:bodyPr/>
          <a:lstStyle/>
          <a:p>
            <a:fld id="{6924CEE8-AE5A-4E71-AC8B-BA5ACD8A888D}" type="datetimeFigureOut">
              <a:rPr lang="en-CA" smtClean="0"/>
              <a:t>2024-01-05</a:t>
            </a:fld>
            <a:endParaRPr lang="en-CA"/>
          </a:p>
        </p:txBody>
      </p:sp>
      <p:sp>
        <p:nvSpPr>
          <p:cNvPr id="8" name="Espace réservé du pied de page 7"/>
          <p:cNvSpPr>
            <a:spLocks noGrp="1"/>
          </p:cNvSpPr>
          <p:nvPr>
            <p:ph type="ftr" sz="quarter" idx="11"/>
          </p:nvPr>
        </p:nvSpPr>
        <p:spPr/>
        <p:txBody>
          <a:bodyPr/>
          <a:lstStyle/>
          <a:p>
            <a:endParaRPr lang="en-CA"/>
          </a:p>
        </p:txBody>
      </p:sp>
      <p:sp>
        <p:nvSpPr>
          <p:cNvPr id="9" name="Espace réservé du numéro de diapositive 8"/>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298220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CA"/>
          </a:p>
        </p:txBody>
      </p:sp>
      <p:sp>
        <p:nvSpPr>
          <p:cNvPr id="3" name="Espace réservé de la date 2"/>
          <p:cNvSpPr>
            <a:spLocks noGrp="1"/>
          </p:cNvSpPr>
          <p:nvPr>
            <p:ph type="dt" sz="half" idx="10"/>
          </p:nvPr>
        </p:nvSpPr>
        <p:spPr/>
        <p:txBody>
          <a:bodyPr/>
          <a:lstStyle/>
          <a:p>
            <a:fld id="{6924CEE8-AE5A-4E71-AC8B-BA5ACD8A888D}" type="datetimeFigureOut">
              <a:rPr lang="en-CA" smtClean="0"/>
              <a:t>2024-01-05</a:t>
            </a:fld>
            <a:endParaRPr lang="en-CA"/>
          </a:p>
        </p:txBody>
      </p:sp>
      <p:sp>
        <p:nvSpPr>
          <p:cNvPr id="4" name="Espace réservé du pied de page 3"/>
          <p:cNvSpPr>
            <a:spLocks noGrp="1"/>
          </p:cNvSpPr>
          <p:nvPr>
            <p:ph type="ftr" sz="quarter" idx="11"/>
          </p:nvPr>
        </p:nvSpPr>
        <p:spPr/>
        <p:txBody>
          <a:bodyPr/>
          <a:lstStyle/>
          <a:p>
            <a:endParaRPr lang="en-CA"/>
          </a:p>
        </p:txBody>
      </p:sp>
      <p:sp>
        <p:nvSpPr>
          <p:cNvPr id="5" name="Espace réservé du numéro de diapositive 4"/>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305141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924CEE8-AE5A-4E71-AC8B-BA5ACD8A888D}" type="datetimeFigureOut">
              <a:rPr lang="en-CA" smtClean="0"/>
              <a:t>2024-01-05</a:t>
            </a:fld>
            <a:endParaRPr lang="en-CA"/>
          </a:p>
        </p:txBody>
      </p:sp>
      <p:sp>
        <p:nvSpPr>
          <p:cNvPr id="3" name="Espace réservé du pied de page 2"/>
          <p:cNvSpPr>
            <a:spLocks noGrp="1"/>
          </p:cNvSpPr>
          <p:nvPr>
            <p:ph type="ftr" sz="quarter" idx="11"/>
          </p:nvPr>
        </p:nvSpPr>
        <p:spPr/>
        <p:txBody>
          <a:bodyPr/>
          <a:lstStyle/>
          <a:p>
            <a:endParaRPr lang="en-CA"/>
          </a:p>
        </p:txBody>
      </p:sp>
      <p:sp>
        <p:nvSpPr>
          <p:cNvPr id="4" name="Espace réservé du numéro de diapositive 3"/>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317866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924CEE8-AE5A-4E71-AC8B-BA5ACD8A888D}" type="datetimeFigureOut">
              <a:rPr lang="en-CA" smtClean="0"/>
              <a:t>2024-01-05</a:t>
            </a:fld>
            <a:endParaRPr lang="en-CA"/>
          </a:p>
        </p:txBody>
      </p:sp>
      <p:sp>
        <p:nvSpPr>
          <p:cNvPr id="6" name="Espace réservé du pied de page 5"/>
          <p:cNvSpPr>
            <a:spLocks noGrp="1"/>
          </p:cNvSpPr>
          <p:nvPr>
            <p:ph type="ftr" sz="quarter" idx="11"/>
          </p:nvPr>
        </p:nvSpPr>
        <p:spPr/>
        <p:txBody>
          <a:bodyPr/>
          <a:lstStyle/>
          <a:p>
            <a:endParaRPr lang="en-CA"/>
          </a:p>
        </p:txBody>
      </p:sp>
      <p:sp>
        <p:nvSpPr>
          <p:cNvPr id="7" name="Espace réservé du numéro de diapositive 6"/>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350287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924CEE8-AE5A-4E71-AC8B-BA5ACD8A888D}" type="datetimeFigureOut">
              <a:rPr lang="en-CA" smtClean="0"/>
              <a:t>2024-01-05</a:t>
            </a:fld>
            <a:endParaRPr lang="en-CA"/>
          </a:p>
        </p:txBody>
      </p:sp>
      <p:sp>
        <p:nvSpPr>
          <p:cNvPr id="6" name="Espace réservé du pied de page 5"/>
          <p:cNvSpPr>
            <a:spLocks noGrp="1"/>
          </p:cNvSpPr>
          <p:nvPr>
            <p:ph type="ftr" sz="quarter" idx="11"/>
          </p:nvPr>
        </p:nvSpPr>
        <p:spPr/>
        <p:txBody>
          <a:bodyPr/>
          <a:lstStyle/>
          <a:p>
            <a:endParaRPr lang="en-CA"/>
          </a:p>
        </p:txBody>
      </p:sp>
      <p:sp>
        <p:nvSpPr>
          <p:cNvPr id="7" name="Espace réservé du numéro de diapositive 6"/>
          <p:cNvSpPr>
            <a:spLocks noGrp="1"/>
          </p:cNvSpPr>
          <p:nvPr>
            <p:ph type="sldNum" sz="quarter" idx="12"/>
          </p:nvPr>
        </p:nvSpPr>
        <p:spPr/>
        <p:txBody>
          <a:bodyPr/>
          <a:lstStyle/>
          <a:p>
            <a:fld id="{A33C8221-BD3F-49F8-B901-43637ECB8184}" type="slidenum">
              <a:rPr lang="en-CA" smtClean="0"/>
              <a:t>‹#›</a:t>
            </a:fld>
            <a:endParaRPr lang="en-CA"/>
          </a:p>
        </p:txBody>
      </p:sp>
    </p:spTree>
    <p:extLst>
      <p:ext uri="{BB962C8B-B14F-4D97-AF65-F5344CB8AC3E}">
        <p14:creationId xmlns:p14="http://schemas.microsoft.com/office/powerpoint/2010/main" val="83186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24CEE8-AE5A-4E71-AC8B-BA5ACD8A888D}" type="datetimeFigureOut">
              <a:rPr lang="en-CA" smtClean="0"/>
              <a:t>2024-01-05</a:t>
            </a:fld>
            <a:endParaRPr lang="en-CA"/>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C8221-BD3F-49F8-B901-43637ECB8184}" type="slidenum">
              <a:rPr lang="en-CA" smtClean="0"/>
              <a:t>‹#›</a:t>
            </a:fld>
            <a:endParaRPr lang="en-CA"/>
          </a:p>
        </p:txBody>
      </p:sp>
    </p:spTree>
    <p:extLst>
      <p:ext uri="{BB962C8B-B14F-4D97-AF65-F5344CB8AC3E}">
        <p14:creationId xmlns:p14="http://schemas.microsoft.com/office/powerpoint/2010/main" val="4117927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rohitudageri/credit-card-details/data"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bg1">
                <a:lumMod val="85000"/>
              </a:schemeClr>
            </a:gs>
            <a:gs pos="74000">
              <a:schemeClr val="accent1">
                <a:lumMod val="20000"/>
                <a:lumOff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ZoneTexte 7"/>
          <p:cNvSpPr txBox="1"/>
          <p:nvPr/>
        </p:nvSpPr>
        <p:spPr>
          <a:xfrm>
            <a:off x="8159537" y="4392020"/>
            <a:ext cx="3842158" cy="1795244"/>
          </a:xfrm>
          <a:prstGeom prst="rect">
            <a:avLst/>
          </a:prstGeom>
          <a:noFill/>
          <a:ln>
            <a:solidFill>
              <a:schemeClr val="tx1"/>
            </a:solidFill>
          </a:ln>
        </p:spPr>
        <p:txBody>
          <a:bodyPr wrap="square" rtlCol="0">
            <a:spAutoFit/>
          </a:bodyPr>
          <a:lstStyle/>
          <a:p>
            <a:endParaRPr lang="en-CA" dirty="0"/>
          </a:p>
        </p:txBody>
      </p:sp>
      <p:sp>
        <p:nvSpPr>
          <p:cNvPr id="5" name="Rectangle 4"/>
          <p:cNvSpPr/>
          <p:nvPr/>
        </p:nvSpPr>
        <p:spPr>
          <a:xfrm>
            <a:off x="8125846" y="4424481"/>
            <a:ext cx="4200939" cy="1985159"/>
          </a:xfrm>
          <a:prstGeom prst="rect">
            <a:avLst/>
          </a:prstGeom>
        </p:spPr>
        <p:txBody>
          <a:bodyPr wrap="square">
            <a:spAutoFit/>
          </a:bodyPr>
          <a:lstStyle/>
          <a:p>
            <a:pPr marL="285750" indent="-285750" fontAlgn="base">
              <a:buFont typeface="Wingdings" panose="05000000000000000000" pitchFamily="2" charset="2"/>
              <a:buChar char="v"/>
            </a:pPr>
            <a:endParaRPr lang="en-CA" sz="1500" b="1" i="0" u="none" strike="noStrike" dirty="0">
              <a:solidFill>
                <a:srgbClr val="C00000"/>
              </a:solidFill>
              <a:effectLst/>
              <a:latin typeface="Lato"/>
            </a:endParaRPr>
          </a:p>
          <a:p>
            <a:pPr marL="285750" indent="-285750" fontAlgn="base">
              <a:buFont typeface="Wingdings" panose="05000000000000000000" pitchFamily="2" charset="2"/>
              <a:buChar char="v"/>
            </a:pPr>
            <a:r>
              <a:rPr lang="en-US" altLang="zh-CN" b="1" i="0" u="none" strike="noStrike" dirty="0">
                <a:effectLst/>
                <a:latin typeface="Tw Cen MT" panose="020B0602020104020603" pitchFamily="34" charset="0"/>
              </a:rPr>
              <a:t>By:</a:t>
            </a:r>
            <a:r>
              <a:rPr lang="zh-CN" altLang="en-US" b="1" i="0" u="none" strike="noStrike" dirty="0">
                <a:effectLst/>
                <a:latin typeface="Tw Cen MT" panose="020B0602020104020603" pitchFamily="34" charset="0"/>
              </a:rPr>
              <a:t> </a:t>
            </a:r>
            <a:r>
              <a:rPr lang="en-CA" altLang="zh-CN" b="1" i="0" u="none" strike="noStrike" dirty="0">
                <a:effectLst/>
                <a:latin typeface="Tw Cen MT" panose="020B0602020104020603" pitchFamily="34" charset="0"/>
              </a:rPr>
              <a:t>	</a:t>
            </a:r>
            <a:r>
              <a:rPr lang="en-US" altLang="zh-CN" b="1" i="0" u="none" strike="noStrike" dirty="0">
                <a:effectLst/>
                <a:latin typeface="Tw Cen MT" panose="020B0602020104020603" pitchFamily="34" charset="0"/>
              </a:rPr>
              <a:t>Alexia</a:t>
            </a:r>
            <a:r>
              <a:rPr lang="zh-CN" altLang="en-US" b="1" i="0" u="none" strike="noStrike" dirty="0">
                <a:effectLst/>
                <a:latin typeface="Tw Cen MT" panose="020B0602020104020603" pitchFamily="34" charset="0"/>
              </a:rPr>
              <a:t> </a:t>
            </a:r>
            <a:r>
              <a:rPr lang="en-US" altLang="zh-CN" b="1" i="0" u="none" strike="noStrike" dirty="0">
                <a:effectLst/>
                <a:latin typeface="Tw Cen MT" panose="020B0602020104020603" pitchFamily="34" charset="0"/>
              </a:rPr>
              <a:t>(</a:t>
            </a:r>
            <a:r>
              <a:rPr lang="en-US" altLang="zh-CN" b="1" i="0" u="none" strike="noStrike" dirty="0" err="1">
                <a:effectLst/>
                <a:latin typeface="Tw Cen MT" panose="020B0602020104020603" pitchFamily="34" charset="0"/>
              </a:rPr>
              <a:t>Xue</a:t>
            </a:r>
            <a:r>
              <a:rPr lang="zh-CN" altLang="en-US" b="1" i="0" u="none" strike="noStrike" dirty="0">
                <a:effectLst/>
                <a:latin typeface="Tw Cen MT" panose="020B0602020104020603" pitchFamily="34" charset="0"/>
              </a:rPr>
              <a:t> </a:t>
            </a:r>
            <a:r>
              <a:rPr lang="en-US" altLang="zh-CN" b="1" i="0" u="none" strike="noStrike" dirty="0">
                <a:effectLst/>
                <a:latin typeface="Tw Cen MT" panose="020B0602020104020603" pitchFamily="34" charset="0"/>
              </a:rPr>
              <a:t>Liu)</a:t>
            </a:r>
            <a:endParaRPr lang="en-CA" altLang="zh-CN" b="1" i="0" u="none" strike="noStrike" dirty="0">
              <a:effectLst/>
              <a:latin typeface="Tw Cen MT" panose="020B0602020104020603" pitchFamily="34" charset="0"/>
            </a:endParaRPr>
          </a:p>
          <a:p>
            <a:pPr fontAlgn="base"/>
            <a:r>
              <a:rPr lang="en-CA" altLang="zh-CN" b="1" dirty="0">
                <a:latin typeface="Tw Cen MT" panose="020B0602020104020603" pitchFamily="34" charset="0"/>
              </a:rPr>
              <a:t>	</a:t>
            </a:r>
            <a:r>
              <a:rPr lang="en-US" altLang="zh-CN" b="1" i="0" u="none" strike="noStrike" dirty="0">
                <a:effectLst/>
                <a:latin typeface="Tw Cen MT" panose="020B0602020104020603" pitchFamily="34" charset="0"/>
              </a:rPr>
              <a:t>Frank</a:t>
            </a:r>
            <a:r>
              <a:rPr lang="zh-CN" altLang="en-US" b="1" i="0" u="none" strike="noStrike" dirty="0">
                <a:effectLst/>
                <a:latin typeface="Tw Cen MT" panose="020B0602020104020603" pitchFamily="34" charset="0"/>
              </a:rPr>
              <a:t> </a:t>
            </a:r>
            <a:r>
              <a:rPr lang="en-US" altLang="zh-CN" b="1" i="0" u="none" strike="noStrike" dirty="0">
                <a:effectLst/>
                <a:latin typeface="Tw Cen MT" panose="020B0602020104020603" pitchFamily="34" charset="0"/>
              </a:rPr>
              <a:t>(</a:t>
            </a:r>
            <a:r>
              <a:rPr lang="en-US" altLang="zh-CN" b="1" i="0" u="none" strike="noStrike" dirty="0" err="1">
                <a:effectLst/>
                <a:latin typeface="Tw Cen MT" panose="020B0602020104020603" pitchFamily="34" charset="0"/>
              </a:rPr>
              <a:t>Xinfeng</a:t>
            </a:r>
            <a:r>
              <a:rPr lang="en-US" altLang="zh-CN" b="1" i="0" u="none" strike="noStrike" dirty="0">
                <a:effectLst/>
                <a:latin typeface="Tw Cen MT" panose="020B0602020104020603" pitchFamily="34" charset="0"/>
              </a:rPr>
              <a:t>)</a:t>
            </a:r>
            <a:r>
              <a:rPr lang="zh-CN" altLang="en-US" b="1" i="0" u="none" strike="noStrike" dirty="0">
                <a:effectLst/>
                <a:latin typeface="Tw Cen MT" panose="020B0602020104020603" pitchFamily="34" charset="0"/>
              </a:rPr>
              <a:t> </a:t>
            </a:r>
            <a:r>
              <a:rPr lang="en-US" altLang="zh-CN" b="1" i="0" u="none" strike="noStrike" dirty="0">
                <a:effectLst/>
                <a:latin typeface="Tw Cen MT" panose="020B0602020104020603" pitchFamily="34" charset="0"/>
              </a:rPr>
              <a:t>ZHAO</a:t>
            </a:r>
            <a:endParaRPr lang="en-CA" b="1" i="0" u="none" strike="noStrike" dirty="0">
              <a:effectLst/>
              <a:latin typeface="Tw Cen MT" panose="020B0602020104020603" pitchFamily="34" charset="0"/>
            </a:endParaRPr>
          </a:p>
          <a:p>
            <a:pPr marL="285750" indent="-285750" fontAlgn="base">
              <a:buFont typeface="Wingdings" panose="05000000000000000000" pitchFamily="2" charset="2"/>
              <a:buChar char="v"/>
            </a:pPr>
            <a:r>
              <a:rPr lang="en-US" altLang="zh-CN" b="1" i="0" u="none" strike="noStrike" dirty="0">
                <a:effectLst/>
                <a:latin typeface="Tw Cen MT" panose="020B0602020104020603" pitchFamily="34" charset="0"/>
              </a:rPr>
              <a:t>Instruc</a:t>
            </a:r>
            <a:r>
              <a:rPr lang="en-US" altLang="zh-CN" b="1" dirty="0">
                <a:latin typeface="Tw Cen MT" panose="020B0602020104020603" pitchFamily="34" charset="0"/>
              </a:rPr>
              <a:t>tor:</a:t>
            </a:r>
            <a:r>
              <a:rPr lang="zh-CN" altLang="en-US" b="1" dirty="0">
                <a:latin typeface="Tw Cen MT" panose="020B0602020104020603" pitchFamily="34" charset="0"/>
              </a:rPr>
              <a:t> </a:t>
            </a:r>
            <a:r>
              <a:rPr lang="en-US" altLang="zh-CN" b="1" dirty="0">
                <a:latin typeface="Tw Cen MT" panose="020B0602020104020603" pitchFamily="34" charset="0"/>
              </a:rPr>
              <a:t>Prof</a:t>
            </a:r>
            <a:r>
              <a:rPr lang="zh-CN" altLang="en-US" b="1" dirty="0">
                <a:latin typeface="Tw Cen MT" panose="020B0602020104020603" pitchFamily="34" charset="0"/>
              </a:rPr>
              <a:t> </a:t>
            </a:r>
            <a:r>
              <a:rPr lang="en-US" altLang="zh-CN" b="1" dirty="0">
                <a:latin typeface="Tw Cen MT" panose="020B0602020104020603" pitchFamily="34" charset="0"/>
              </a:rPr>
              <a:t>Sun </a:t>
            </a:r>
            <a:r>
              <a:rPr lang="en-US" altLang="zh-CN" b="1" dirty="0" err="1">
                <a:latin typeface="Tw Cen MT" panose="020B0602020104020603" pitchFamily="34" charset="0"/>
              </a:rPr>
              <a:t>Makosso</a:t>
            </a:r>
            <a:r>
              <a:rPr lang="en-US" altLang="zh-CN" b="1" dirty="0">
                <a:latin typeface="Tw Cen MT" panose="020B0602020104020603" pitchFamily="34" charset="0"/>
              </a:rPr>
              <a:t> </a:t>
            </a:r>
            <a:r>
              <a:rPr lang="en-US" altLang="zh-CN" b="1" dirty="0" err="1">
                <a:latin typeface="Tw Cen MT" panose="020B0602020104020603" pitchFamily="34" charset="0"/>
              </a:rPr>
              <a:t>Kallyth</a:t>
            </a:r>
            <a:endParaRPr lang="en-CA" b="1" i="0" u="none" strike="noStrike" dirty="0">
              <a:effectLst/>
              <a:latin typeface="Tw Cen MT" panose="020B0602020104020603" pitchFamily="34" charset="0"/>
            </a:endParaRPr>
          </a:p>
          <a:p>
            <a:pPr marL="285750" indent="-285750" fontAlgn="base">
              <a:buFont typeface="Wingdings" panose="05000000000000000000" pitchFamily="2" charset="2"/>
              <a:buChar char="v"/>
            </a:pPr>
            <a:r>
              <a:rPr lang="en-CA" b="1" i="0" u="none" strike="noStrike" dirty="0">
                <a:effectLst/>
                <a:latin typeface="Tw Cen MT" panose="020B0602020104020603" pitchFamily="34" charset="0"/>
              </a:rPr>
              <a:t>Date: 202</a:t>
            </a:r>
            <a:r>
              <a:rPr lang="en-US" altLang="zh-CN" b="1" i="0" u="none" strike="noStrike" dirty="0">
                <a:effectLst/>
                <a:latin typeface="Tw Cen MT" panose="020B0602020104020603" pitchFamily="34" charset="0"/>
              </a:rPr>
              <a:t>4-01-06</a:t>
            </a:r>
          </a:p>
          <a:p>
            <a:pPr marL="285750" indent="-285750" fontAlgn="base">
              <a:buFont typeface="Wingdings" panose="05000000000000000000" pitchFamily="2" charset="2"/>
              <a:buChar char="v"/>
            </a:pPr>
            <a:endParaRPr lang="en-US" altLang="zh-CN" b="1" dirty="0">
              <a:latin typeface="Tw Cen MT" panose="020B0602020104020603" pitchFamily="34" charset="0"/>
            </a:endParaRPr>
          </a:p>
          <a:p>
            <a:pPr marL="285750" indent="-285750" fontAlgn="base">
              <a:buFont typeface="Wingdings" panose="05000000000000000000" pitchFamily="2" charset="2"/>
              <a:buChar char="v"/>
            </a:pPr>
            <a:r>
              <a:rPr lang="en-US" altLang="zh-CN" b="1" dirty="0">
                <a:latin typeface="Tw Cen MT" panose="020B0602020104020603" pitchFamily="34" charset="0"/>
              </a:rPr>
              <a:t>Metro</a:t>
            </a:r>
            <a:r>
              <a:rPr lang="zh-CN" altLang="en-US" b="1" dirty="0">
                <a:latin typeface="Tw Cen MT" panose="020B0602020104020603" pitchFamily="34" charset="0"/>
              </a:rPr>
              <a:t> </a:t>
            </a:r>
            <a:r>
              <a:rPr lang="en-US" altLang="zh-CN" b="1" dirty="0">
                <a:latin typeface="Tw Cen MT" panose="020B0602020104020603" pitchFamily="34" charset="0"/>
              </a:rPr>
              <a:t>College</a:t>
            </a:r>
            <a:r>
              <a:rPr lang="zh-CN" altLang="en-US" b="1" dirty="0">
                <a:latin typeface="Tw Cen MT" panose="020B0602020104020603" pitchFamily="34" charset="0"/>
              </a:rPr>
              <a:t> </a:t>
            </a:r>
            <a:r>
              <a:rPr lang="en-US" altLang="zh-CN" b="1" dirty="0">
                <a:latin typeface="Tw Cen MT" panose="020B0602020104020603" pitchFamily="34" charset="0"/>
              </a:rPr>
              <a:t>of</a:t>
            </a:r>
            <a:r>
              <a:rPr lang="zh-CN" altLang="en-US" b="1" dirty="0">
                <a:latin typeface="Tw Cen MT" panose="020B0602020104020603" pitchFamily="34" charset="0"/>
              </a:rPr>
              <a:t> </a:t>
            </a:r>
            <a:r>
              <a:rPr lang="en-US" altLang="zh-CN" b="1" dirty="0">
                <a:latin typeface="Tw Cen MT" panose="020B0602020104020603" pitchFamily="34" charset="0"/>
              </a:rPr>
              <a:t>Technology</a:t>
            </a:r>
            <a:endParaRPr lang="en-CA" altLang="zh-CN" b="1" dirty="0">
              <a:latin typeface="Tw Cen MT" panose="020B0602020104020603" pitchFamily="34" charset="0"/>
            </a:endParaRPr>
          </a:p>
        </p:txBody>
      </p:sp>
      <p:sp>
        <p:nvSpPr>
          <p:cNvPr id="9" name="ZoneTexte 8"/>
          <p:cNvSpPr txBox="1"/>
          <p:nvPr/>
        </p:nvSpPr>
        <p:spPr>
          <a:xfrm>
            <a:off x="293615" y="229186"/>
            <a:ext cx="10360530" cy="584775"/>
          </a:xfrm>
          <a:prstGeom prst="rect">
            <a:avLst/>
          </a:prstGeom>
          <a:noFill/>
        </p:spPr>
        <p:txBody>
          <a:bodyPr wrap="square" rtlCol="0">
            <a:spAutoFit/>
          </a:bodyPr>
          <a:lstStyle/>
          <a:p>
            <a:r>
              <a:rPr lang="en-CA" sz="3200" dirty="0">
                <a:latin typeface="Tw Cen MT" panose="020B0602020104020603" pitchFamily="34" charset="0"/>
              </a:rPr>
              <a:t>PROJECT – Data Science Project Using SAS</a:t>
            </a:r>
          </a:p>
        </p:txBody>
      </p:sp>
      <p:sp>
        <p:nvSpPr>
          <p:cNvPr id="10" name="ZoneTexte 9"/>
          <p:cNvSpPr txBox="1"/>
          <p:nvPr/>
        </p:nvSpPr>
        <p:spPr>
          <a:xfrm>
            <a:off x="2472192" y="970416"/>
            <a:ext cx="8921092" cy="646331"/>
          </a:xfrm>
          <a:prstGeom prst="rect">
            <a:avLst/>
          </a:prstGeom>
          <a:noFill/>
        </p:spPr>
        <p:txBody>
          <a:bodyPr wrap="square" rtlCol="0">
            <a:spAutoFit/>
          </a:bodyPr>
          <a:lstStyle/>
          <a:p>
            <a:r>
              <a:rPr lang="en-CA" sz="3600" b="1" dirty="0">
                <a:latin typeface="Tw Cen MT" panose="020B0602020104020603" pitchFamily="34" charset="0"/>
              </a:rPr>
              <a:t>Credit card Details Binary Classification</a:t>
            </a:r>
          </a:p>
        </p:txBody>
      </p:sp>
      <p:sp>
        <p:nvSpPr>
          <p:cNvPr id="11" name="Rectangle 10"/>
          <p:cNvSpPr/>
          <p:nvPr/>
        </p:nvSpPr>
        <p:spPr>
          <a:xfrm>
            <a:off x="2215002" y="1047805"/>
            <a:ext cx="8162053" cy="5021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Data Analysis on Credit Card Approval | Data Science Blog">
            <a:extLst>
              <a:ext uri="{FF2B5EF4-FFF2-40B4-BE49-F238E27FC236}">
                <a16:creationId xmlns:a16="http://schemas.microsoft.com/office/drawing/2014/main" id="{762E740E-6723-F6A5-E566-C5FD5C6B0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15" y="2605713"/>
            <a:ext cx="7874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572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4" y="936557"/>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Univariate</a:t>
            </a:r>
            <a:r>
              <a:rPr lang="zh-CN" altLang="en-US" sz="2400" b="1" dirty="0">
                <a:latin typeface="Tw Cen MT" panose="020B0602020104020603" pitchFamily="34" charset="0"/>
              </a:rPr>
              <a:t> </a:t>
            </a:r>
            <a:r>
              <a:rPr lang="en-CA" sz="2400" b="1" dirty="0">
                <a:latin typeface="Tw Cen MT" panose="020B0602020104020603" pitchFamily="34" charset="0"/>
              </a:rPr>
              <a:t>Analysis</a:t>
            </a:r>
            <a:r>
              <a:rPr lang="zh-CN" altLang="en-US" sz="2400" b="1" dirty="0">
                <a:latin typeface="Tw Cen MT" panose="020B0602020104020603" pitchFamily="34" charset="0"/>
              </a:rPr>
              <a:t> </a:t>
            </a:r>
            <a:r>
              <a:rPr lang="en-US" altLang="zh-CN" sz="2400" b="1" dirty="0">
                <a:latin typeface="Tw Cen MT" panose="020B0602020104020603" pitchFamily="34" charset="0"/>
              </a:rPr>
              <a:t>–</a:t>
            </a:r>
            <a:r>
              <a:rPr lang="zh-CN" altLang="en-US" sz="2400" b="1" dirty="0">
                <a:latin typeface="Tw Cen MT" panose="020B0602020104020603" pitchFamily="34" charset="0"/>
              </a:rPr>
              <a:t> </a:t>
            </a:r>
            <a:r>
              <a:rPr lang="en-CA" altLang="zh-CN" sz="2400" b="1" dirty="0">
                <a:latin typeface="Tw Cen MT" panose="020B0602020104020603" pitchFamily="34" charset="0"/>
              </a:rPr>
              <a:t>Numerical</a:t>
            </a:r>
          </a:p>
        </p:txBody>
      </p:sp>
      <p:pic>
        <p:nvPicPr>
          <p:cNvPr id="12" name="Picture 11">
            <a:extLst>
              <a:ext uri="{FF2B5EF4-FFF2-40B4-BE49-F238E27FC236}">
                <a16:creationId xmlns:a16="http://schemas.microsoft.com/office/drawing/2014/main" id="{BDBDBB53-0F58-F3AB-4BCA-B4DAA1517FC3}"/>
              </a:ext>
            </a:extLst>
          </p:cNvPr>
          <p:cNvPicPr>
            <a:picLocks noChangeAspect="1"/>
          </p:cNvPicPr>
          <p:nvPr/>
        </p:nvPicPr>
        <p:blipFill>
          <a:blip r:embed="rId2"/>
          <a:stretch>
            <a:fillRect/>
          </a:stretch>
        </p:blipFill>
        <p:spPr>
          <a:xfrm>
            <a:off x="128202" y="1813590"/>
            <a:ext cx="2634448" cy="1961580"/>
          </a:xfrm>
          <a:prstGeom prst="rect">
            <a:avLst/>
          </a:prstGeom>
        </p:spPr>
      </p:pic>
      <p:pic>
        <p:nvPicPr>
          <p:cNvPr id="16" name="Picture 15">
            <a:extLst>
              <a:ext uri="{FF2B5EF4-FFF2-40B4-BE49-F238E27FC236}">
                <a16:creationId xmlns:a16="http://schemas.microsoft.com/office/drawing/2014/main" id="{D8C8C2EC-5E8D-EBFA-4A98-5A10F5ED8760}"/>
              </a:ext>
            </a:extLst>
          </p:cNvPr>
          <p:cNvPicPr>
            <a:picLocks noChangeAspect="1"/>
          </p:cNvPicPr>
          <p:nvPr/>
        </p:nvPicPr>
        <p:blipFill>
          <a:blip r:embed="rId3"/>
          <a:stretch>
            <a:fillRect/>
          </a:stretch>
        </p:blipFill>
        <p:spPr>
          <a:xfrm>
            <a:off x="3996487" y="1780741"/>
            <a:ext cx="2734170" cy="2124746"/>
          </a:xfrm>
          <a:prstGeom prst="rect">
            <a:avLst/>
          </a:prstGeom>
        </p:spPr>
      </p:pic>
      <p:pic>
        <p:nvPicPr>
          <p:cNvPr id="17" name="Picture 16">
            <a:extLst>
              <a:ext uri="{FF2B5EF4-FFF2-40B4-BE49-F238E27FC236}">
                <a16:creationId xmlns:a16="http://schemas.microsoft.com/office/drawing/2014/main" id="{FEB5333F-2656-A188-9D2D-BF41F5FEB930}"/>
              </a:ext>
            </a:extLst>
          </p:cNvPr>
          <p:cNvPicPr>
            <a:picLocks noChangeAspect="1"/>
          </p:cNvPicPr>
          <p:nvPr/>
        </p:nvPicPr>
        <p:blipFill>
          <a:blip r:embed="rId4"/>
          <a:stretch>
            <a:fillRect/>
          </a:stretch>
        </p:blipFill>
        <p:spPr>
          <a:xfrm>
            <a:off x="2213671" y="1769481"/>
            <a:ext cx="1609548" cy="3111794"/>
          </a:xfrm>
          <a:prstGeom prst="rect">
            <a:avLst/>
          </a:prstGeom>
        </p:spPr>
      </p:pic>
      <p:sp>
        <p:nvSpPr>
          <p:cNvPr id="19" name="TextBox 18">
            <a:extLst>
              <a:ext uri="{FF2B5EF4-FFF2-40B4-BE49-F238E27FC236}">
                <a16:creationId xmlns:a16="http://schemas.microsoft.com/office/drawing/2014/main" id="{17C02957-5D54-A3BF-B855-6F9ED59BBC04}"/>
              </a:ext>
            </a:extLst>
          </p:cNvPr>
          <p:cNvSpPr txBox="1"/>
          <p:nvPr/>
        </p:nvSpPr>
        <p:spPr>
          <a:xfrm>
            <a:off x="134224" y="1455070"/>
            <a:ext cx="2555847" cy="369332"/>
          </a:xfrm>
          <a:prstGeom prst="rect">
            <a:avLst/>
          </a:prstGeom>
          <a:noFill/>
        </p:spPr>
        <p:txBody>
          <a:bodyPr wrap="square">
            <a:spAutoFit/>
          </a:bodyPr>
          <a:lstStyle/>
          <a:p>
            <a:pPr algn="just"/>
            <a:r>
              <a:rPr lang="en-CA" dirty="0"/>
              <a:t>• </a:t>
            </a:r>
            <a:r>
              <a:rPr lang="en-US" altLang="zh-CN" dirty="0" err="1"/>
              <a:t>Annual_income</a:t>
            </a:r>
            <a:r>
              <a:rPr lang="en-US" altLang="zh-CN" sz="1800" dirty="0">
                <a:latin typeface="Calibri" panose="020F0502020204030204" pitchFamily="34" charset="0"/>
                <a:ea typeface="DengXian" panose="02010600030101010101" pitchFamily="2" charset="-122"/>
                <a:cs typeface="Times New Roman" panose="02020603050405020304" pitchFamily="18" charset="0"/>
              </a:rPr>
              <a:t>:</a:t>
            </a:r>
          </a:p>
        </p:txBody>
      </p:sp>
      <p:sp>
        <p:nvSpPr>
          <p:cNvPr id="20" name="TextBox 19">
            <a:extLst>
              <a:ext uri="{FF2B5EF4-FFF2-40B4-BE49-F238E27FC236}">
                <a16:creationId xmlns:a16="http://schemas.microsoft.com/office/drawing/2014/main" id="{885CCB59-C78D-F5BF-B03C-8C624D9E80D3}"/>
              </a:ext>
            </a:extLst>
          </p:cNvPr>
          <p:cNvSpPr txBox="1"/>
          <p:nvPr/>
        </p:nvSpPr>
        <p:spPr>
          <a:xfrm>
            <a:off x="4385280" y="1421240"/>
            <a:ext cx="2555847" cy="369332"/>
          </a:xfrm>
          <a:prstGeom prst="rect">
            <a:avLst/>
          </a:prstGeom>
          <a:noFill/>
        </p:spPr>
        <p:txBody>
          <a:bodyPr wrap="square">
            <a:spAutoFit/>
          </a:bodyPr>
          <a:lstStyle/>
          <a:p>
            <a:pPr algn="just"/>
            <a:r>
              <a:rPr lang="en-CA" dirty="0"/>
              <a:t>• </a:t>
            </a:r>
            <a:r>
              <a:rPr lang="en-US" altLang="zh-CN" dirty="0"/>
              <a:t>Age:</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256E8E7F-AED0-AA05-49F0-F9C2166A6293}"/>
              </a:ext>
            </a:extLst>
          </p:cNvPr>
          <p:cNvSpPr txBox="1"/>
          <p:nvPr/>
        </p:nvSpPr>
        <p:spPr>
          <a:xfrm>
            <a:off x="8074275" y="1421240"/>
            <a:ext cx="2555847" cy="369332"/>
          </a:xfrm>
          <a:prstGeom prst="rect">
            <a:avLst/>
          </a:prstGeom>
          <a:noFill/>
        </p:spPr>
        <p:txBody>
          <a:bodyPr wrap="square">
            <a:spAutoFit/>
          </a:bodyPr>
          <a:lstStyle/>
          <a:p>
            <a:pPr algn="just"/>
            <a:r>
              <a:rPr lang="en-CA" dirty="0"/>
              <a:t>• </a:t>
            </a:r>
            <a:r>
              <a:rPr lang="en-US" altLang="zh-CN" dirty="0" err="1"/>
              <a:t>Employed_years</a:t>
            </a:r>
            <a:r>
              <a:rPr lang="en-US" altLang="zh-CN" sz="1800" dirty="0">
                <a:latin typeface="Calibri" panose="020F0502020204030204" pitchFamily="34" charset="0"/>
                <a:ea typeface="DengXian" panose="02010600030101010101" pitchFamily="2" charset="-122"/>
                <a:cs typeface="Times New Roman" panose="02020603050405020304" pitchFamily="18" charset="0"/>
              </a:rPr>
              <a:t>:</a:t>
            </a:r>
          </a:p>
        </p:txBody>
      </p:sp>
      <p:pic>
        <p:nvPicPr>
          <p:cNvPr id="22" name="Picture 21">
            <a:extLst>
              <a:ext uri="{FF2B5EF4-FFF2-40B4-BE49-F238E27FC236}">
                <a16:creationId xmlns:a16="http://schemas.microsoft.com/office/drawing/2014/main" id="{D5232BC4-75A0-EF50-8C47-33569D29AB3C}"/>
              </a:ext>
            </a:extLst>
          </p:cNvPr>
          <p:cNvPicPr>
            <a:picLocks noChangeAspect="1"/>
          </p:cNvPicPr>
          <p:nvPr/>
        </p:nvPicPr>
        <p:blipFill>
          <a:blip r:embed="rId5"/>
          <a:stretch>
            <a:fillRect/>
          </a:stretch>
        </p:blipFill>
        <p:spPr>
          <a:xfrm>
            <a:off x="8150681" y="1824402"/>
            <a:ext cx="2746725" cy="2124746"/>
          </a:xfrm>
          <a:prstGeom prst="rect">
            <a:avLst/>
          </a:prstGeom>
        </p:spPr>
      </p:pic>
      <p:pic>
        <p:nvPicPr>
          <p:cNvPr id="15" name="Picture 14">
            <a:extLst>
              <a:ext uri="{FF2B5EF4-FFF2-40B4-BE49-F238E27FC236}">
                <a16:creationId xmlns:a16="http://schemas.microsoft.com/office/drawing/2014/main" id="{9B09CF05-D43C-7460-1414-590B54D0049F}"/>
              </a:ext>
            </a:extLst>
          </p:cNvPr>
          <p:cNvPicPr>
            <a:picLocks noChangeAspect="1"/>
          </p:cNvPicPr>
          <p:nvPr/>
        </p:nvPicPr>
        <p:blipFill>
          <a:blip r:embed="rId6"/>
          <a:stretch>
            <a:fillRect/>
          </a:stretch>
        </p:blipFill>
        <p:spPr>
          <a:xfrm>
            <a:off x="6209655" y="1769481"/>
            <a:ext cx="1729960" cy="3065164"/>
          </a:xfrm>
          <a:prstGeom prst="rect">
            <a:avLst/>
          </a:prstGeom>
        </p:spPr>
      </p:pic>
      <p:pic>
        <p:nvPicPr>
          <p:cNvPr id="23" name="Picture 22">
            <a:extLst>
              <a:ext uri="{FF2B5EF4-FFF2-40B4-BE49-F238E27FC236}">
                <a16:creationId xmlns:a16="http://schemas.microsoft.com/office/drawing/2014/main" id="{388EC439-FFD5-AEA4-63C0-B63487A5B652}"/>
              </a:ext>
            </a:extLst>
          </p:cNvPr>
          <p:cNvPicPr>
            <a:picLocks noChangeAspect="1"/>
          </p:cNvPicPr>
          <p:nvPr/>
        </p:nvPicPr>
        <p:blipFill>
          <a:blip r:embed="rId7"/>
          <a:stretch>
            <a:fillRect/>
          </a:stretch>
        </p:blipFill>
        <p:spPr>
          <a:xfrm>
            <a:off x="10465225" y="1765401"/>
            <a:ext cx="1592551" cy="3056293"/>
          </a:xfrm>
          <a:prstGeom prst="rect">
            <a:avLst/>
          </a:prstGeom>
        </p:spPr>
      </p:pic>
      <p:pic>
        <p:nvPicPr>
          <p:cNvPr id="24" name="Picture 23">
            <a:extLst>
              <a:ext uri="{FF2B5EF4-FFF2-40B4-BE49-F238E27FC236}">
                <a16:creationId xmlns:a16="http://schemas.microsoft.com/office/drawing/2014/main" id="{A1514497-EBEB-C055-5769-448D548E3248}"/>
              </a:ext>
            </a:extLst>
          </p:cNvPr>
          <p:cNvPicPr>
            <a:picLocks noChangeAspect="1"/>
          </p:cNvPicPr>
          <p:nvPr/>
        </p:nvPicPr>
        <p:blipFill>
          <a:blip r:embed="rId8"/>
          <a:stretch>
            <a:fillRect/>
          </a:stretch>
        </p:blipFill>
        <p:spPr>
          <a:xfrm>
            <a:off x="82723" y="5037874"/>
            <a:ext cx="3647380" cy="1123902"/>
          </a:xfrm>
          <a:prstGeom prst="rect">
            <a:avLst/>
          </a:prstGeom>
        </p:spPr>
      </p:pic>
      <p:pic>
        <p:nvPicPr>
          <p:cNvPr id="25" name="Picture 24">
            <a:extLst>
              <a:ext uri="{FF2B5EF4-FFF2-40B4-BE49-F238E27FC236}">
                <a16:creationId xmlns:a16="http://schemas.microsoft.com/office/drawing/2014/main" id="{78E5E42D-732E-AD2F-08A4-7ADDBB03501D}"/>
              </a:ext>
            </a:extLst>
          </p:cNvPr>
          <p:cNvPicPr>
            <a:picLocks noChangeAspect="1"/>
          </p:cNvPicPr>
          <p:nvPr/>
        </p:nvPicPr>
        <p:blipFill>
          <a:blip r:embed="rId9"/>
          <a:stretch>
            <a:fillRect/>
          </a:stretch>
        </p:blipFill>
        <p:spPr>
          <a:xfrm>
            <a:off x="3996487" y="5016669"/>
            <a:ext cx="3615569" cy="1145107"/>
          </a:xfrm>
          <a:prstGeom prst="rect">
            <a:avLst/>
          </a:prstGeom>
        </p:spPr>
      </p:pic>
      <p:pic>
        <p:nvPicPr>
          <p:cNvPr id="26" name="Picture 25">
            <a:extLst>
              <a:ext uri="{FF2B5EF4-FFF2-40B4-BE49-F238E27FC236}">
                <a16:creationId xmlns:a16="http://schemas.microsoft.com/office/drawing/2014/main" id="{565E89B0-50BA-B200-A251-CD21C05D06BD}"/>
              </a:ext>
            </a:extLst>
          </p:cNvPr>
          <p:cNvPicPr>
            <a:picLocks noChangeAspect="1"/>
          </p:cNvPicPr>
          <p:nvPr/>
        </p:nvPicPr>
        <p:blipFill>
          <a:blip r:embed="rId10"/>
          <a:stretch>
            <a:fillRect/>
          </a:stretch>
        </p:blipFill>
        <p:spPr>
          <a:xfrm>
            <a:off x="8150681" y="5016669"/>
            <a:ext cx="3573159" cy="1176916"/>
          </a:xfrm>
          <a:prstGeom prst="rect">
            <a:avLst/>
          </a:prstGeom>
        </p:spPr>
      </p:pic>
      <p:sp>
        <p:nvSpPr>
          <p:cNvPr id="27" name="TextBox 26">
            <a:extLst>
              <a:ext uri="{FF2B5EF4-FFF2-40B4-BE49-F238E27FC236}">
                <a16:creationId xmlns:a16="http://schemas.microsoft.com/office/drawing/2014/main" id="{7E08CF59-25FB-2417-98C5-6A53933168C3}"/>
              </a:ext>
            </a:extLst>
          </p:cNvPr>
          <p:cNvSpPr txBox="1"/>
          <p:nvPr/>
        </p:nvSpPr>
        <p:spPr>
          <a:xfrm>
            <a:off x="82723" y="6198886"/>
            <a:ext cx="11287642" cy="646331"/>
          </a:xfrm>
          <a:prstGeom prst="rect">
            <a:avLst/>
          </a:prstGeom>
          <a:noFill/>
        </p:spPr>
        <p:txBody>
          <a:bodyPr wrap="square">
            <a:spAutoFit/>
          </a:bodyPr>
          <a:lstStyle/>
          <a:p>
            <a:pPr algn="just"/>
            <a:r>
              <a:rPr lang="en-CA" b="1" i="0" dirty="0">
                <a:effectLst/>
                <a:latin typeface="Söhne"/>
              </a:rPr>
              <a:t>Normality Diagnostics:</a:t>
            </a:r>
            <a:r>
              <a:rPr lang="zh-CN" altLang="en-US" b="1" i="0" dirty="0">
                <a:effectLst/>
                <a:latin typeface="Söhne"/>
              </a:rPr>
              <a:t> </a:t>
            </a:r>
            <a:r>
              <a:rPr lang="en-US" altLang="zh-CN" b="0" i="0" dirty="0">
                <a:solidFill>
                  <a:srgbClr val="374151"/>
                </a:solidFill>
                <a:effectLst/>
                <a:latin typeface="Söhne"/>
              </a:rPr>
              <a:t>A</a:t>
            </a:r>
            <a:r>
              <a:rPr lang="en-CA" b="0" i="0" dirty="0" err="1">
                <a:solidFill>
                  <a:srgbClr val="374151"/>
                </a:solidFill>
                <a:effectLst/>
                <a:latin typeface="Söhne"/>
              </a:rPr>
              <a:t>ll</a:t>
            </a:r>
            <a:r>
              <a:rPr lang="en-CA" b="0" i="0" dirty="0">
                <a:solidFill>
                  <a:srgbClr val="374151"/>
                </a:solidFill>
                <a:effectLst/>
                <a:latin typeface="Söhne"/>
              </a:rPr>
              <a:t> three tests</a:t>
            </a:r>
            <a:r>
              <a:rPr lang="zh-CN" altLang="en-US" b="0" i="0" dirty="0">
                <a:solidFill>
                  <a:srgbClr val="374151"/>
                </a:solidFill>
                <a:effectLst/>
                <a:latin typeface="Söhne"/>
              </a:rPr>
              <a:t> </a:t>
            </a:r>
            <a:r>
              <a:rPr lang="en-US" altLang="zh-CN" b="0" i="0" dirty="0">
                <a:solidFill>
                  <a:srgbClr val="374151"/>
                </a:solidFill>
                <a:effectLst/>
                <a:latin typeface="Söhne"/>
              </a:rPr>
              <a:t>(with</a:t>
            </a:r>
            <a:r>
              <a:rPr lang="zh-CN" altLang="en-US" b="0" i="0" dirty="0">
                <a:solidFill>
                  <a:srgbClr val="374151"/>
                </a:solidFill>
                <a:effectLst/>
                <a:latin typeface="Söhne"/>
              </a:rPr>
              <a:t> </a:t>
            </a:r>
            <a:r>
              <a:rPr lang="en-CA" b="0" i="0" dirty="0">
                <a:solidFill>
                  <a:srgbClr val="374151"/>
                </a:solidFill>
                <a:effectLst/>
                <a:latin typeface="Söhne"/>
              </a:rPr>
              <a:t>small p-value (&lt;0.005)</a:t>
            </a:r>
            <a:r>
              <a:rPr lang="en-US" altLang="zh-CN" b="0" i="0" dirty="0">
                <a:solidFill>
                  <a:srgbClr val="374151"/>
                </a:solidFill>
                <a:effectLst/>
                <a:latin typeface="Söhne"/>
              </a:rPr>
              <a:t>)</a:t>
            </a:r>
            <a:r>
              <a:rPr lang="en-CA" b="0" i="0" dirty="0">
                <a:solidFill>
                  <a:srgbClr val="374151"/>
                </a:solidFill>
                <a:effectLst/>
                <a:latin typeface="Söhne"/>
              </a:rPr>
              <a:t> suggest evidence against the hypothesis that the sample comes from a normal distribution.</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9171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5" y="1239431"/>
            <a:ext cx="100706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1239430"/>
            <a:ext cx="1020491"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4" y="666733"/>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Univariate</a:t>
            </a:r>
            <a:r>
              <a:rPr lang="zh-CN" altLang="en-US" sz="2400" b="1" dirty="0">
                <a:latin typeface="Tw Cen MT" panose="020B0602020104020603" pitchFamily="34" charset="0"/>
              </a:rPr>
              <a:t> </a:t>
            </a:r>
            <a:r>
              <a:rPr lang="en-CA" sz="2400" b="1" dirty="0">
                <a:latin typeface="Tw Cen MT" panose="020B0602020104020603" pitchFamily="34" charset="0"/>
              </a:rPr>
              <a:t>Analysis</a:t>
            </a:r>
            <a:r>
              <a:rPr lang="zh-CN" altLang="en-US" sz="2400" b="1" dirty="0">
                <a:latin typeface="Tw Cen MT" panose="020B0602020104020603" pitchFamily="34" charset="0"/>
              </a:rPr>
              <a:t> </a:t>
            </a:r>
            <a:r>
              <a:rPr lang="en-US" altLang="zh-CN" sz="2400" b="1" dirty="0">
                <a:latin typeface="Tw Cen MT" panose="020B0602020104020603" pitchFamily="34" charset="0"/>
              </a:rPr>
              <a:t>–</a:t>
            </a:r>
            <a:r>
              <a:rPr lang="zh-CN" altLang="en-US" sz="2400" b="1" dirty="0">
                <a:latin typeface="Tw Cen MT" panose="020B0602020104020603" pitchFamily="34" charset="0"/>
              </a:rPr>
              <a:t> </a:t>
            </a:r>
            <a:r>
              <a:rPr lang="en-CA" altLang="zh-CN" sz="2400" b="1" dirty="0">
                <a:latin typeface="Tw Cen MT" panose="020B0602020104020603" pitchFamily="34" charset="0"/>
              </a:rPr>
              <a:t>Categorical </a:t>
            </a:r>
          </a:p>
        </p:txBody>
      </p:sp>
      <p:pic>
        <p:nvPicPr>
          <p:cNvPr id="6" name="Picture 5">
            <a:extLst>
              <a:ext uri="{FF2B5EF4-FFF2-40B4-BE49-F238E27FC236}">
                <a16:creationId xmlns:a16="http://schemas.microsoft.com/office/drawing/2014/main" id="{C7D337A8-D49C-9AEC-1831-1ABF228E4E04}"/>
              </a:ext>
            </a:extLst>
          </p:cNvPr>
          <p:cNvPicPr>
            <a:picLocks noChangeAspect="1"/>
          </p:cNvPicPr>
          <p:nvPr/>
        </p:nvPicPr>
        <p:blipFill>
          <a:blip r:embed="rId2"/>
          <a:stretch>
            <a:fillRect/>
          </a:stretch>
        </p:blipFill>
        <p:spPr>
          <a:xfrm>
            <a:off x="134224" y="1176707"/>
            <a:ext cx="2948481" cy="2782863"/>
          </a:xfrm>
          <a:prstGeom prst="rect">
            <a:avLst/>
          </a:prstGeom>
        </p:spPr>
      </p:pic>
      <p:pic>
        <p:nvPicPr>
          <p:cNvPr id="8" name="Picture 7">
            <a:extLst>
              <a:ext uri="{FF2B5EF4-FFF2-40B4-BE49-F238E27FC236}">
                <a16:creationId xmlns:a16="http://schemas.microsoft.com/office/drawing/2014/main" id="{AFAA74D9-62CC-142E-904B-AD08CF533773}"/>
              </a:ext>
            </a:extLst>
          </p:cNvPr>
          <p:cNvPicPr>
            <a:picLocks noChangeAspect="1"/>
          </p:cNvPicPr>
          <p:nvPr/>
        </p:nvPicPr>
        <p:blipFill>
          <a:blip r:embed="rId3"/>
          <a:stretch>
            <a:fillRect/>
          </a:stretch>
        </p:blipFill>
        <p:spPr>
          <a:xfrm>
            <a:off x="3194558" y="1192887"/>
            <a:ext cx="2958983" cy="2782864"/>
          </a:xfrm>
          <a:prstGeom prst="rect">
            <a:avLst/>
          </a:prstGeom>
        </p:spPr>
      </p:pic>
      <p:pic>
        <p:nvPicPr>
          <p:cNvPr id="9" name="Picture 8">
            <a:extLst>
              <a:ext uri="{FF2B5EF4-FFF2-40B4-BE49-F238E27FC236}">
                <a16:creationId xmlns:a16="http://schemas.microsoft.com/office/drawing/2014/main" id="{3B5410FE-9884-92CD-0B38-29E976ED0D8E}"/>
              </a:ext>
            </a:extLst>
          </p:cNvPr>
          <p:cNvPicPr>
            <a:picLocks noChangeAspect="1"/>
          </p:cNvPicPr>
          <p:nvPr/>
        </p:nvPicPr>
        <p:blipFill>
          <a:blip r:embed="rId4"/>
          <a:stretch>
            <a:fillRect/>
          </a:stretch>
        </p:blipFill>
        <p:spPr>
          <a:xfrm>
            <a:off x="6254893" y="1209066"/>
            <a:ext cx="2948480" cy="2775839"/>
          </a:xfrm>
          <a:prstGeom prst="rect">
            <a:avLst/>
          </a:prstGeom>
        </p:spPr>
      </p:pic>
      <p:pic>
        <p:nvPicPr>
          <p:cNvPr id="10" name="Picture 9">
            <a:extLst>
              <a:ext uri="{FF2B5EF4-FFF2-40B4-BE49-F238E27FC236}">
                <a16:creationId xmlns:a16="http://schemas.microsoft.com/office/drawing/2014/main" id="{862AC3E3-570E-F238-BE62-B28C4A216534}"/>
              </a:ext>
            </a:extLst>
          </p:cNvPr>
          <p:cNvPicPr>
            <a:picLocks noChangeAspect="1"/>
          </p:cNvPicPr>
          <p:nvPr/>
        </p:nvPicPr>
        <p:blipFill>
          <a:blip r:embed="rId5"/>
          <a:stretch>
            <a:fillRect/>
          </a:stretch>
        </p:blipFill>
        <p:spPr>
          <a:xfrm>
            <a:off x="6244392" y="3987380"/>
            <a:ext cx="2958981" cy="2778656"/>
          </a:xfrm>
          <a:prstGeom prst="rect">
            <a:avLst/>
          </a:prstGeom>
        </p:spPr>
      </p:pic>
      <p:pic>
        <p:nvPicPr>
          <p:cNvPr id="11" name="Picture 10">
            <a:extLst>
              <a:ext uri="{FF2B5EF4-FFF2-40B4-BE49-F238E27FC236}">
                <a16:creationId xmlns:a16="http://schemas.microsoft.com/office/drawing/2014/main" id="{0E680733-C249-6338-6689-84279E63609A}"/>
              </a:ext>
            </a:extLst>
          </p:cNvPr>
          <p:cNvPicPr>
            <a:picLocks noChangeAspect="1"/>
          </p:cNvPicPr>
          <p:nvPr/>
        </p:nvPicPr>
        <p:blipFill>
          <a:blip r:embed="rId6"/>
          <a:stretch>
            <a:fillRect/>
          </a:stretch>
        </p:blipFill>
        <p:spPr>
          <a:xfrm>
            <a:off x="134224" y="4037621"/>
            <a:ext cx="2948481" cy="2728415"/>
          </a:xfrm>
          <a:prstGeom prst="rect">
            <a:avLst/>
          </a:prstGeom>
        </p:spPr>
      </p:pic>
      <p:pic>
        <p:nvPicPr>
          <p:cNvPr id="14" name="Picture 13">
            <a:extLst>
              <a:ext uri="{FF2B5EF4-FFF2-40B4-BE49-F238E27FC236}">
                <a16:creationId xmlns:a16="http://schemas.microsoft.com/office/drawing/2014/main" id="{0026D268-1FF8-F7BD-6A85-CC15C4B42263}"/>
              </a:ext>
            </a:extLst>
          </p:cNvPr>
          <p:cNvPicPr>
            <a:picLocks noChangeAspect="1"/>
          </p:cNvPicPr>
          <p:nvPr/>
        </p:nvPicPr>
        <p:blipFill>
          <a:blip r:embed="rId7"/>
          <a:stretch>
            <a:fillRect/>
          </a:stretch>
        </p:blipFill>
        <p:spPr>
          <a:xfrm>
            <a:off x="3194558" y="4069980"/>
            <a:ext cx="2948481" cy="2746297"/>
          </a:xfrm>
          <a:prstGeom prst="rect">
            <a:avLst/>
          </a:prstGeom>
        </p:spPr>
      </p:pic>
      <p:pic>
        <p:nvPicPr>
          <p:cNvPr id="18" name="Picture 17">
            <a:extLst>
              <a:ext uri="{FF2B5EF4-FFF2-40B4-BE49-F238E27FC236}">
                <a16:creationId xmlns:a16="http://schemas.microsoft.com/office/drawing/2014/main" id="{88A70717-6F0C-1098-4E97-B74AF56F24D6}"/>
              </a:ext>
            </a:extLst>
          </p:cNvPr>
          <p:cNvPicPr>
            <a:picLocks noChangeAspect="1"/>
          </p:cNvPicPr>
          <p:nvPr/>
        </p:nvPicPr>
        <p:blipFill>
          <a:blip r:embed="rId8"/>
          <a:stretch>
            <a:fillRect/>
          </a:stretch>
        </p:blipFill>
        <p:spPr>
          <a:xfrm>
            <a:off x="9325575" y="4015532"/>
            <a:ext cx="2732201" cy="2750504"/>
          </a:xfrm>
          <a:prstGeom prst="rect">
            <a:avLst/>
          </a:prstGeom>
        </p:spPr>
      </p:pic>
      <p:pic>
        <p:nvPicPr>
          <p:cNvPr id="24" name="Picture 23">
            <a:extLst>
              <a:ext uri="{FF2B5EF4-FFF2-40B4-BE49-F238E27FC236}">
                <a16:creationId xmlns:a16="http://schemas.microsoft.com/office/drawing/2014/main" id="{6B0010FF-430A-C3A9-F8EC-E63020C03306}"/>
              </a:ext>
            </a:extLst>
          </p:cNvPr>
          <p:cNvPicPr>
            <a:picLocks noChangeAspect="1"/>
          </p:cNvPicPr>
          <p:nvPr/>
        </p:nvPicPr>
        <p:blipFill>
          <a:blip r:embed="rId9"/>
          <a:stretch>
            <a:fillRect/>
          </a:stretch>
        </p:blipFill>
        <p:spPr>
          <a:xfrm>
            <a:off x="9350559" y="1176707"/>
            <a:ext cx="2732201" cy="2808198"/>
          </a:xfrm>
          <a:prstGeom prst="rect">
            <a:avLst/>
          </a:prstGeom>
        </p:spPr>
      </p:pic>
      <p:sp>
        <p:nvSpPr>
          <p:cNvPr id="25" name="ZoneTexte 2">
            <a:extLst>
              <a:ext uri="{FF2B5EF4-FFF2-40B4-BE49-F238E27FC236}">
                <a16:creationId xmlns:a16="http://schemas.microsoft.com/office/drawing/2014/main" id="{467D328E-1F18-5BB3-C288-0E61C8BCFDD3}"/>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spTree>
    <p:extLst>
      <p:ext uri="{BB962C8B-B14F-4D97-AF65-F5344CB8AC3E}">
        <p14:creationId xmlns:p14="http://schemas.microsoft.com/office/powerpoint/2010/main" val="3597704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20885"/>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 Analysis (Numerical &amp; Numerical</a:t>
            </a:r>
            <a:r>
              <a:rPr lang="en-US" sz="2400" b="1" dirty="0">
                <a:latin typeface="Tw Cen MT" panose="020B0602020104020603" pitchFamily="34" charset="0"/>
              </a:rPr>
              <a:t>)</a:t>
            </a:r>
            <a:endParaRPr lang="en-CA" sz="2400" b="1" dirty="0">
              <a:latin typeface="Tw Cen MT" panose="020B0602020104020603" pitchFamily="34" charset="0"/>
            </a:endParaRPr>
          </a:p>
        </p:txBody>
      </p:sp>
      <p:pic>
        <p:nvPicPr>
          <p:cNvPr id="9" name="Picture 8">
            <a:extLst>
              <a:ext uri="{FF2B5EF4-FFF2-40B4-BE49-F238E27FC236}">
                <a16:creationId xmlns:a16="http://schemas.microsoft.com/office/drawing/2014/main" id="{43192E05-9B0F-7162-3BB9-800E56A881D0}"/>
              </a:ext>
            </a:extLst>
          </p:cNvPr>
          <p:cNvPicPr>
            <a:picLocks noChangeAspect="1"/>
          </p:cNvPicPr>
          <p:nvPr/>
        </p:nvPicPr>
        <p:blipFill>
          <a:blip r:embed="rId2"/>
          <a:stretch>
            <a:fillRect/>
          </a:stretch>
        </p:blipFill>
        <p:spPr>
          <a:xfrm>
            <a:off x="512385" y="1799099"/>
            <a:ext cx="5212216" cy="5011436"/>
          </a:xfrm>
          <a:prstGeom prst="rect">
            <a:avLst/>
          </a:prstGeom>
        </p:spPr>
      </p:pic>
      <p:sp>
        <p:nvSpPr>
          <p:cNvPr id="13" name="TextBox 12">
            <a:extLst>
              <a:ext uri="{FF2B5EF4-FFF2-40B4-BE49-F238E27FC236}">
                <a16:creationId xmlns:a16="http://schemas.microsoft.com/office/drawing/2014/main" id="{EFE1C687-740F-DBDD-36A7-C9D84AA16384}"/>
              </a:ext>
            </a:extLst>
          </p:cNvPr>
          <p:cNvSpPr txBox="1"/>
          <p:nvPr/>
        </p:nvSpPr>
        <p:spPr>
          <a:xfrm>
            <a:off x="169889" y="1152768"/>
            <a:ext cx="11481529" cy="646331"/>
          </a:xfrm>
          <a:prstGeom prst="rect">
            <a:avLst/>
          </a:prstGeom>
          <a:noFill/>
        </p:spPr>
        <p:txBody>
          <a:bodyPr wrap="square">
            <a:spAutoFit/>
          </a:bodyPr>
          <a:lstStyle/>
          <a:p>
            <a:r>
              <a:rPr lang="en-CA" b="0" i="0" dirty="0">
                <a:solidFill>
                  <a:srgbClr val="374151"/>
                </a:solidFill>
                <a:effectLst/>
                <a:latin typeface="Söhne"/>
              </a:rPr>
              <a:t>The Pearson correlation coefficients between the variables </a:t>
            </a:r>
            <a:r>
              <a:rPr lang="en-CA" b="0" i="0" dirty="0" err="1">
                <a:solidFill>
                  <a:srgbClr val="374151"/>
                </a:solidFill>
                <a:effectLst/>
                <a:latin typeface="Söhne"/>
              </a:rPr>
              <a:t>Annual_income</a:t>
            </a:r>
            <a:r>
              <a:rPr lang="en-CA" b="0" i="0" dirty="0">
                <a:solidFill>
                  <a:srgbClr val="374151"/>
                </a:solidFill>
                <a:effectLst/>
                <a:latin typeface="Söhne"/>
              </a:rPr>
              <a:t>, Age, and </a:t>
            </a:r>
            <a:r>
              <a:rPr lang="en-CA" b="0" i="0" dirty="0" err="1">
                <a:solidFill>
                  <a:srgbClr val="374151"/>
                </a:solidFill>
                <a:effectLst/>
                <a:latin typeface="Söhne"/>
              </a:rPr>
              <a:t>Employed_Year</a:t>
            </a:r>
            <a:r>
              <a:rPr lang="en-CA" b="0" i="0" dirty="0">
                <a:solidFill>
                  <a:srgbClr val="374151"/>
                </a:solidFill>
                <a:effectLst/>
                <a:latin typeface="Söhne"/>
              </a:rPr>
              <a:t>. The correlation coefficient measures the strength and direction of a linear relationship between two variables. </a:t>
            </a:r>
            <a:endParaRPr lang="en-US" dirty="0"/>
          </a:p>
        </p:txBody>
      </p:sp>
      <p:pic>
        <p:nvPicPr>
          <p:cNvPr id="14" name="Picture 13">
            <a:extLst>
              <a:ext uri="{FF2B5EF4-FFF2-40B4-BE49-F238E27FC236}">
                <a16:creationId xmlns:a16="http://schemas.microsoft.com/office/drawing/2014/main" id="{AB283EEC-12BB-5A2B-7EA3-F9D709C8F48C}"/>
              </a:ext>
            </a:extLst>
          </p:cNvPr>
          <p:cNvPicPr>
            <a:picLocks noChangeAspect="1"/>
          </p:cNvPicPr>
          <p:nvPr/>
        </p:nvPicPr>
        <p:blipFill>
          <a:blip r:embed="rId3"/>
          <a:stretch>
            <a:fillRect/>
          </a:stretch>
        </p:blipFill>
        <p:spPr>
          <a:xfrm>
            <a:off x="5877199" y="1863496"/>
            <a:ext cx="5635371" cy="3748311"/>
          </a:xfrm>
          <a:prstGeom prst="rect">
            <a:avLst/>
          </a:prstGeom>
        </p:spPr>
      </p:pic>
      <p:sp>
        <p:nvSpPr>
          <p:cNvPr id="16" name="TextBox 15">
            <a:extLst>
              <a:ext uri="{FF2B5EF4-FFF2-40B4-BE49-F238E27FC236}">
                <a16:creationId xmlns:a16="http://schemas.microsoft.com/office/drawing/2014/main" id="{76312A2F-37F7-1ECA-4359-F4E029E0BFB7}"/>
              </a:ext>
            </a:extLst>
          </p:cNvPr>
          <p:cNvSpPr txBox="1"/>
          <p:nvPr/>
        </p:nvSpPr>
        <p:spPr>
          <a:xfrm>
            <a:off x="5764697" y="5611807"/>
            <a:ext cx="6520069" cy="1077218"/>
          </a:xfrm>
          <a:prstGeom prst="rect">
            <a:avLst/>
          </a:prstGeom>
          <a:noFill/>
        </p:spPr>
        <p:txBody>
          <a:bodyPr wrap="square">
            <a:spAutoFit/>
          </a:bodyPr>
          <a:lstStyle/>
          <a:p>
            <a:r>
              <a:rPr lang="en-US" sz="1600" dirty="0"/>
              <a:t>Correlation between :</a:t>
            </a:r>
          </a:p>
          <a:p>
            <a:r>
              <a:rPr lang="en-US" sz="1600" dirty="0" err="1"/>
              <a:t>Annual_income</a:t>
            </a:r>
            <a:r>
              <a:rPr lang="en-US" sz="1600" dirty="0"/>
              <a:t> and Age: p-Value: &lt;.0001 (extremely small)</a:t>
            </a:r>
          </a:p>
          <a:p>
            <a:r>
              <a:rPr lang="en-US" sz="1600" dirty="0" err="1"/>
              <a:t>Annual_income</a:t>
            </a:r>
            <a:r>
              <a:rPr lang="en-US" sz="1600" dirty="0"/>
              <a:t> and </a:t>
            </a:r>
            <a:r>
              <a:rPr lang="en-US" sz="1600" dirty="0" err="1"/>
              <a:t>Employed_Year</a:t>
            </a:r>
            <a:r>
              <a:rPr lang="en-US" sz="1600" dirty="0"/>
              <a:t>: p-Value: 0.0438 (statistically significant)</a:t>
            </a:r>
          </a:p>
          <a:p>
            <a:r>
              <a:rPr lang="en-US" sz="1600" dirty="0"/>
              <a:t>Age and </a:t>
            </a:r>
            <a:r>
              <a:rPr lang="en-US" sz="1600" dirty="0" err="1"/>
              <a:t>Employed_Year</a:t>
            </a:r>
            <a:r>
              <a:rPr lang="en-US" sz="1600" dirty="0"/>
              <a:t>: p-Value: 0.3156 (not statistically significant)</a:t>
            </a:r>
          </a:p>
        </p:txBody>
      </p:sp>
      <p:sp>
        <p:nvSpPr>
          <p:cNvPr id="17" name="ZoneTexte 2">
            <a:extLst>
              <a:ext uri="{FF2B5EF4-FFF2-40B4-BE49-F238E27FC236}">
                <a16:creationId xmlns:a16="http://schemas.microsoft.com/office/drawing/2014/main" id="{5CCE2132-0480-DACD-44CB-9F2C141FE86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spTree>
    <p:extLst>
      <p:ext uri="{BB962C8B-B14F-4D97-AF65-F5344CB8AC3E}">
        <p14:creationId xmlns:p14="http://schemas.microsoft.com/office/powerpoint/2010/main" val="275736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754623"/>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 Analysis (Categorical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target </a:t>
            </a:r>
            <a:r>
              <a:rPr lang="en-US" sz="2400" b="1" dirty="0">
                <a:latin typeface="Tw Cen MT" panose="020B0602020104020603" pitchFamily="34" charset="0"/>
              </a:rPr>
              <a:t>)</a:t>
            </a:r>
            <a:endParaRPr lang="en-CA" sz="2400" b="1" dirty="0">
              <a:latin typeface="Tw Cen MT" panose="020B0602020104020603" pitchFamily="34" charset="0"/>
            </a:endParaRPr>
          </a:p>
        </p:txBody>
      </p:sp>
      <p:pic>
        <p:nvPicPr>
          <p:cNvPr id="17" name="Picture 16">
            <a:extLst>
              <a:ext uri="{FF2B5EF4-FFF2-40B4-BE49-F238E27FC236}">
                <a16:creationId xmlns:a16="http://schemas.microsoft.com/office/drawing/2014/main" id="{2A6AD0CF-33A3-49AF-243F-1E78E750153B}"/>
              </a:ext>
            </a:extLst>
          </p:cNvPr>
          <p:cNvPicPr>
            <a:picLocks noChangeAspect="1"/>
          </p:cNvPicPr>
          <p:nvPr/>
        </p:nvPicPr>
        <p:blipFill>
          <a:blip r:embed="rId2"/>
          <a:stretch>
            <a:fillRect/>
          </a:stretch>
        </p:blipFill>
        <p:spPr>
          <a:xfrm>
            <a:off x="291060" y="1660932"/>
            <a:ext cx="3846226" cy="2847355"/>
          </a:xfrm>
          <a:prstGeom prst="rect">
            <a:avLst/>
          </a:prstGeom>
        </p:spPr>
      </p:pic>
      <p:pic>
        <p:nvPicPr>
          <p:cNvPr id="18" name="Picture 17">
            <a:extLst>
              <a:ext uri="{FF2B5EF4-FFF2-40B4-BE49-F238E27FC236}">
                <a16:creationId xmlns:a16="http://schemas.microsoft.com/office/drawing/2014/main" id="{EBA90656-1F20-8923-6EE6-B5E0D4E0BEA7}"/>
              </a:ext>
            </a:extLst>
          </p:cNvPr>
          <p:cNvPicPr>
            <a:picLocks noChangeAspect="1"/>
          </p:cNvPicPr>
          <p:nvPr/>
        </p:nvPicPr>
        <p:blipFill>
          <a:blip r:embed="rId3"/>
          <a:stretch>
            <a:fillRect/>
          </a:stretch>
        </p:blipFill>
        <p:spPr>
          <a:xfrm>
            <a:off x="291059" y="4571308"/>
            <a:ext cx="3846226" cy="2241421"/>
          </a:xfrm>
          <a:prstGeom prst="rect">
            <a:avLst/>
          </a:prstGeom>
        </p:spPr>
      </p:pic>
      <p:pic>
        <p:nvPicPr>
          <p:cNvPr id="21" name="Picture 20">
            <a:extLst>
              <a:ext uri="{FF2B5EF4-FFF2-40B4-BE49-F238E27FC236}">
                <a16:creationId xmlns:a16="http://schemas.microsoft.com/office/drawing/2014/main" id="{7078B183-C356-0DCB-39E2-103D66072756}"/>
              </a:ext>
            </a:extLst>
          </p:cNvPr>
          <p:cNvPicPr>
            <a:picLocks noChangeAspect="1"/>
          </p:cNvPicPr>
          <p:nvPr/>
        </p:nvPicPr>
        <p:blipFill>
          <a:blip r:embed="rId4"/>
          <a:stretch>
            <a:fillRect/>
          </a:stretch>
        </p:blipFill>
        <p:spPr>
          <a:xfrm>
            <a:off x="8361714" y="1660930"/>
            <a:ext cx="3806100" cy="2847355"/>
          </a:xfrm>
          <a:prstGeom prst="rect">
            <a:avLst/>
          </a:prstGeom>
        </p:spPr>
      </p:pic>
      <p:pic>
        <p:nvPicPr>
          <p:cNvPr id="22" name="Picture 21">
            <a:extLst>
              <a:ext uri="{FF2B5EF4-FFF2-40B4-BE49-F238E27FC236}">
                <a16:creationId xmlns:a16="http://schemas.microsoft.com/office/drawing/2014/main" id="{58FD5A48-1B59-F6D7-D762-AA6944E41811}"/>
              </a:ext>
            </a:extLst>
          </p:cNvPr>
          <p:cNvPicPr>
            <a:picLocks noChangeAspect="1"/>
          </p:cNvPicPr>
          <p:nvPr/>
        </p:nvPicPr>
        <p:blipFill>
          <a:blip r:embed="rId5"/>
          <a:stretch>
            <a:fillRect/>
          </a:stretch>
        </p:blipFill>
        <p:spPr>
          <a:xfrm>
            <a:off x="8361714" y="4644268"/>
            <a:ext cx="3683000" cy="2095500"/>
          </a:xfrm>
          <a:prstGeom prst="rect">
            <a:avLst/>
          </a:prstGeom>
        </p:spPr>
      </p:pic>
      <p:pic>
        <p:nvPicPr>
          <p:cNvPr id="23" name="Picture 22">
            <a:extLst>
              <a:ext uri="{FF2B5EF4-FFF2-40B4-BE49-F238E27FC236}">
                <a16:creationId xmlns:a16="http://schemas.microsoft.com/office/drawing/2014/main" id="{008BE98B-4A8A-63B1-949C-BFABCA81AFBA}"/>
              </a:ext>
            </a:extLst>
          </p:cNvPr>
          <p:cNvPicPr>
            <a:picLocks noChangeAspect="1"/>
          </p:cNvPicPr>
          <p:nvPr/>
        </p:nvPicPr>
        <p:blipFill>
          <a:blip r:embed="rId6"/>
          <a:stretch>
            <a:fillRect/>
          </a:stretch>
        </p:blipFill>
        <p:spPr>
          <a:xfrm>
            <a:off x="4380230" y="1660929"/>
            <a:ext cx="3829544" cy="2847355"/>
          </a:xfrm>
          <a:prstGeom prst="rect">
            <a:avLst/>
          </a:prstGeom>
        </p:spPr>
      </p:pic>
      <p:pic>
        <p:nvPicPr>
          <p:cNvPr id="24" name="Picture 23">
            <a:extLst>
              <a:ext uri="{FF2B5EF4-FFF2-40B4-BE49-F238E27FC236}">
                <a16:creationId xmlns:a16="http://schemas.microsoft.com/office/drawing/2014/main" id="{E678A58F-23EE-4084-B91D-5418702016E7}"/>
              </a:ext>
            </a:extLst>
          </p:cNvPr>
          <p:cNvPicPr>
            <a:picLocks noChangeAspect="1"/>
          </p:cNvPicPr>
          <p:nvPr/>
        </p:nvPicPr>
        <p:blipFill>
          <a:blip r:embed="rId7"/>
          <a:stretch>
            <a:fillRect/>
          </a:stretch>
        </p:blipFill>
        <p:spPr>
          <a:xfrm>
            <a:off x="4397117" y="4580054"/>
            <a:ext cx="3815936" cy="2159714"/>
          </a:xfrm>
          <a:prstGeom prst="rect">
            <a:avLst/>
          </a:prstGeom>
        </p:spPr>
      </p:pic>
      <p:sp>
        <p:nvSpPr>
          <p:cNvPr id="26" name="TextBox 25">
            <a:extLst>
              <a:ext uri="{FF2B5EF4-FFF2-40B4-BE49-F238E27FC236}">
                <a16:creationId xmlns:a16="http://schemas.microsoft.com/office/drawing/2014/main" id="{882743DC-FC66-67B4-1AB2-F517456DBAB2}"/>
              </a:ext>
            </a:extLst>
          </p:cNvPr>
          <p:cNvSpPr txBox="1"/>
          <p:nvPr/>
        </p:nvSpPr>
        <p:spPr>
          <a:xfrm>
            <a:off x="291058" y="1097249"/>
            <a:ext cx="11876755" cy="646331"/>
          </a:xfrm>
          <a:prstGeom prst="rect">
            <a:avLst/>
          </a:prstGeom>
          <a:noFill/>
        </p:spPr>
        <p:txBody>
          <a:bodyPr wrap="square">
            <a:spAutoFit/>
          </a:bodyPr>
          <a:lstStyle/>
          <a:p>
            <a:pPr marL="342900" lvl="0" indent="-342900">
              <a:tabLst>
                <a:tab pos="457200" algn="l"/>
              </a:tabLst>
            </a:pPr>
            <a:r>
              <a:rPr lang="en-CA" sz="1800" dirty="0">
                <a:solidFill>
                  <a:srgbClr val="374151"/>
                </a:solidFill>
                <a:effectLst/>
                <a:latin typeface="Segoe UI" panose="020B0502040204020203" pitchFamily="34" charset="0"/>
                <a:ea typeface="Times New Roman" panose="02020603050405020304" pitchFamily="18" charset="0"/>
              </a:rPr>
              <a:t>Chi-</a:t>
            </a:r>
            <a:r>
              <a:rPr lang="en-CA" dirty="0">
                <a:solidFill>
                  <a:srgbClr val="374151"/>
                </a:solidFill>
                <a:latin typeface="Segoe UI" panose="020B0502040204020203" pitchFamily="34" charset="0"/>
                <a:ea typeface="Times New Roman" panose="02020603050405020304" pitchFamily="18" charset="0"/>
              </a:rPr>
              <a:t>square </a:t>
            </a:r>
            <a:r>
              <a:rPr lang="en-CA" sz="1800" dirty="0" err="1">
                <a:solidFill>
                  <a:srgbClr val="374151"/>
                </a:solidFill>
                <a:effectLst/>
                <a:latin typeface="Segoe UI" panose="020B0502040204020203" pitchFamily="34" charset="0"/>
                <a:ea typeface="Times New Roman" panose="02020603050405020304" pitchFamily="18" charset="0"/>
              </a:rPr>
              <a:t>easures</a:t>
            </a:r>
            <a:r>
              <a:rPr lang="en-CA" sz="1800" dirty="0">
                <a:solidFill>
                  <a:srgbClr val="374151"/>
                </a:solidFill>
                <a:effectLst/>
                <a:latin typeface="Segoe UI" panose="020B0502040204020203" pitchFamily="34" charset="0"/>
                <a:ea typeface="Times New Roman" panose="02020603050405020304" pitchFamily="18" charset="0"/>
              </a:rPr>
              <a:t> the association or independence. the probability (Prob) associated with this test statistic is less than 0.05, indicating that there is a significant association between the two variables.</a:t>
            </a:r>
            <a:endParaRPr lang="en-CA" sz="1800" dirty="0">
              <a:effectLst/>
              <a:latin typeface="Times New Roman" panose="02020603050405020304" pitchFamily="18" charset="0"/>
              <a:ea typeface="Times New Roman" panose="02020603050405020304" pitchFamily="18" charset="0"/>
            </a:endParaRPr>
          </a:p>
        </p:txBody>
      </p:sp>
      <p:sp>
        <p:nvSpPr>
          <p:cNvPr id="27" name="ZoneTexte 2">
            <a:extLst>
              <a:ext uri="{FF2B5EF4-FFF2-40B4-BE49-F238E27FC236}">
                <a16:creationId xmlns:a16="http://schemas.microsoft.com/office/drawing/2014/main" id="{20507B15-749E-8F31-3442-DF1DBE9C9595}"/>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spTree>
    <p:extLst>
      <p:ext uri="{BB962C8B-B14F-4D97-AF65-F5344CB8AC3E}">
        <p14:creationId xmlns:p14="http://schemas.microsoft.com/office/powerpoint/2010/main" val="380120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a:t>
            </a:r>
            <a:r>
              <a:rPr lang="en-CA" dirty="0"/>
              <a:t> </a:t>
            </a:r>
            <a:r>
              <a:rPr lang="en-CA" sz="2400" b="1" dirty="0">
                <a:latin typeface="Tw Cen MT" panose="020B0602020104020603" pitchFamily="34" charset="0"/>
              </a:rPr>
              <a:t>Analysis (Categorical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target </a:t>
            </a:r>
            <a:r>
              <a:rPr lang="en-US" sz="2400" b="1" dirty="0">
                <a:latin typeface="Tw Cen MT" panose="020B0602020104020603" pitchFamily="34" charset="0"/>
              </a:rPr>
              <a:t>)</a:t>
            </a:r>
            <a:endParaRPr lang="en-CA" sz="2400" b="1" dirty="0">
              <a:latin typeface="Tw Cen MT" panose="020B0602020104020603" pitchFamily="34" charset="0"/>
            </a:endParaRPr>
          </a:p>
        </p:txBody>
      </p:sp>
      <p:pic>
        <p:nvPicPr>
          <p:cNvPr id="19" name="Picture 18">
            <a:extLst>
              <a:ext uri="{FF2B5EF4-FFF2-40B4-BE49-F238E27FC236}">
                <a16:creationId xmlns:a16="http://schemas.microsoft.com/office/drawing/2014/main" id="{B3AD4401-B58F-5E57-CB90-AACD783AFC15}"/>
              </a:ext>
            </a:extLst>
          </p:cNvPr>
          <p:cNvPicPr>
            <a:picLocks noChangeAspect="1"/>
          </p:cNvPicPr>
          <p:nvPr/>
        </p:nvPicPr>
        <p:blipFill>
          <a:blip r:embed="rId2"/>
          <a:stretch>
            <a:fillRect/>
          </a:stretch>
        </p:blipFill>
        <p:spPr>
          <a:xfrm>
            <a:off x="4413354" y="1568167"/>
            <a:ext cx="3777221" cy="2847355"/>
          </a:xfrm>
          <a:prstGeom prst="rect">
            <a:avLst/>
          </a:prstGeom>
        </p:spPr>
      </p:pic>
      <p:pic>
        <p:nvPicPr>
          <p:cNvPr id="20" name="Picture 19">
            <a:extLst>
              <a:ext uri="{FF2B5EF4-FFF2-40B4-BE49-F238E27FC236}">
                <a16:creationId xmlns:a16="http://schemas.microsoft.com/office/drawing/2014/main" id="{6D94F6AE-8277-975F-E4D1-3E76E6700B6C}"/>
              </a:ext>
            </a:extLst>
          </p:cNvPr>
          <p:cNvPicPr>
            <a:picLocks noChangeAspect="1"/>
          </p:cNvPicPr>
          <p:nvPr/>
        </p:nvPicPr>
        <p:blipFill>
          <a:blip r:embed="rId3"/>
          <a:stretch>
            <a:fillRect/>
          </a:stretch>
        </p:blipFill>
        <p:spPr>
          <a:xfrm>
            <a:off x="4400978" y="4637918"/>
            <a:ext cx="3784600" cy="2108200"/>
          </a:xfrm>
          <a:prstGeom prst="rect">
            <a:avLst/>
          </a:prstGeom>
        </p:spPr>
      </p:pic>
      <p:pic>
        <p:nvPicPr>
          <p:cNvPr id="8" name="Picture 7">
            <a:extLst>
              <a:ext uri="{FF2B5EF4-FFF2-40B4-BE49-F238E27FC236}">
                <a16:creationId xmlns:a16="http://schemas.microsoft.com/office/drawing/2014/main" id="{A2DB5588-64C6-145F-6871-0CD477FA250A}"/>
              </a:ext>
            </a:extLst>
          </p:cNvPr>
          <p:cNvPicPr>
            <a:picLocks noChangeAspect="1"/>
          </p:cNvPicPr>
          <p:nvPr/>
        </p:nvPicPr>
        <p:blipFill>
          <a:blip r:embed="rId4"/>
          <a:stretch>
            <a:fillRect/>
          </a:stretch>
        </p:blipFill>
        <p:spPr>
          <a:xfrm>
            <a:off x="288235" y="1555306"/>
            <a:ext cx="3817490" cy="2860216"/>
          </a:xfrm>
          <a:prstGeom prst="rect">
            <a:avLst/>
          </a:prstGeom>
        </p:spPr>
      </p:pic>
      <p:pic>
        <p:nvPicPr>
          <p:cNvPr id="9" name="Picture 8">
            <a:extLst>
              <a:ext uri="{FF2B5EF4-FFF2-40B4-BE49-F238E27FC236}">
                <a16:creationId xmlns:a16="http://schemas.microsoft.com/office/drawing/2014/main" id="{873A3AFC-704E-E135-57AF-46825EFA258A}"/>
              </a:ext>
            </a:extLst>
          </p:cNvPr>
          <p:cNvPicPr>
            <a:picLocks noChangeAspect="1"/>
          </p:cNvPicPr>
          <p:nvPr/>
        </p:nvPicPr>
        <p:blipFill>
          <a:blip r:embed="rId5"/>
          <a:stretch>
            <a:fillRect/>
          </a:stretch>
        </p:blipFill>
        <p:spPr>
          <a:xfrm>
            <a:off x="288235" y="4511760"/>
            <a:ext cx="3435626" cy="2234358"/>
          </a:xfrm>
          <a:prstGeom prst="rect">
            <a:avLst/>
          </a:prstGeom>
        </p:spPr>
      </p:pic>
      <p:pic>
        <p:nvPicPr>
          <p:cNvPr id="10" name="Picture 9">
            <a:extLst>
              <a:ext uri="{FF2B5EF4-FFF2-40B4-BE49-F238E27FC236}">
                <a16:creationId xmlns:a16="http://schemas.microsoft.com/office/drawing/2014/main" id="{56AAB32A-5D1E-4E0A-E56F-44B44D2D9E84}"/>
              </a:ext>
            </a:extLst>
          </p:cNvPr>
          <p:cNvPicPr>
            <a:picLocks noChangeAspect="1"/>
          </p:cNvPicPr>
          <p:nvPr/>
        </p:nvPicPr>
        <p:blipFill>
          <a:blip r:embed="rId6"/>
          <a:stretch>
            <a:fillRect/>
          </a:stretch>
        </p:blipFill>
        <p:spPr>
          <a:xfrm>
            <a:off x="8419071" y="1555305"/>
            <a:ext cx="3568148" cy="2847355"/>
          </a:xfrm>
          <a:prstGeom prst="rect">
            <a:avLst/>
          </a:prstGeom>
        </p:spPr>
      </p:pic>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sp>
        <p:nvSpPr>
          <p:cNvPr id="13" name="TextBox 12">
            <a:extLst>
              <a:ext uri="{FF2B5EF4-FFF2-40B4-BE49-F238E27FC236}">
                <a16:creationId xmlns:a16="http://schemas.microsoft.com/office/drawing/2014/main" id="{49DFDD08-2AE6-F570-725B-4111E7DAABD4}"/>
              </a:ext>
            </a:extLst>
          </p:cNvPr>
          <p:cNvSpPr txBox="1"/>
          <p:nvPr/>
        </p:nvSpPr>
        <p:spPr>
          <a:xfrm>
            <a:off x="204781" y="1198835"/>
            <a:ext cx="7203184" cy="369332"/>
          </a:xfrm>
          <a:prstGeom prst="rect">
            <a:avLst/>
          </a:prstGeom>
          <a:noFill/>
        </p:spPr>
        <p:txBody>
          <a:bodyPr wrap="square">
            <a:spAutoFit/>
          </a:bodyPr>
          <a:lstStyle/>
          <a:p>
            <a:r>
              <a:rPr lang="en-CA" dirty="0">
                <a:solidFill>
                  <a:srgbClr val="374151"/>
                </a:solidFill>
                <a:latin typeface="Segoe UI" panose="020B0502040204020203" pitchFamily="34" charset="0"/>
                <a:ea typeface="Times New Roman" panose="02020603050405020304" pitchFamily="18" charset="0"/>
              </a:rPr>
              <a:t>T</a:t>
            </a:r>
            <a:r>
              <a:rPr lang="en-CA" sz="1800" dirty="0">
                <a:solidFill>
                  <a:srgbClr val="374151"/>
                </a:solidFill>
                <a:effectLst/>
                <a:latin typeface="Segoe UI" panose="020B0502040204020203" pitchFamily="34" charset="0"/>
                <a:ea typeface="Times New Roman" panose="02020603050405020304" pitchFamily="18" charset="0"/>
              </a:rPr>
              <a:t>here is NOT a significant association between the two variables</a:t>
            </a:r>
            <a:endParaRPr lang="en-US" dirty="0"/>
          </a:p>
        </p:txBody>
      </p:sp>
    </p:spTree>
    <p:extLst>
      <p:ext uri="{BB962C8B-B14F-4D97-AF65-F5344CB8AC3E}">
        <p14:creationId xmlns:p14="http://schemas.microsoft.com/office/powerpoint/2010/main" val="406815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a:t>
            </a:r>
            <a:r>
              <a:rPr lang="en-CA" dirty="0"/>
              <a:t> </a:t>
            </a:r>
            <a:r>
              <a:rPr lang="en-CA" sz="2400" b="1" dirty="0">
                <a:latin typeface="Tw Cen MT" panose="020B0602020104020603" pitchFamily="34" charset="0"/>
              </a:rPr>
              <a:t>Analysis (Categorical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predictor </a:t>
            </a:r>
            <a:r>
              <a:rPr lang="en-US" sz="2400" b="1" dirty="0">
                <a:latin typeface="Tw Cen MT" panose="020B0602020104020603" pitchFamily="34" charset="0"/>
              </a:rPr>
              <a:t>)</a:t>
            </a:r>
            <a:endParaRPr lang="en-CA" sz="2400" b="1" dirty="0">
              <a:latin typeface="Tw Cen MT" panose="020B0602020104020603" pitchFamily="34" charset="0"/>
            </a:endParaRP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pic>
        <p:nvPicPr>
          <p:cNvPr id="6" name="Picture 5">
            <a:extLst>
              <a:ext uri="{FF2B5EF4-FFF2-40B4-BE49-F238E27FC236}">
                <a16:creationId xmlns:a16="http://schemas.microsoft.com/office/drawing/2014/main" id="{93A6D864-FE5E-F52E-BD0F-3B49E896D2EC}"/>
              </a:ext>
            </a:extLst>
          </p:cNvPr>
          <p:cNvPicPr>
            <a:picLocks noChangeAspect="1"/>
          </p:cNvPicPr>
          <p:nvPr/>
        </p:nvPicPr>
        <p:blipFill>
          <a:blip r:embed="rId2"/>
          <a:stretch>
            <a:fillRect/>
          </a:stretch>
        </p:blipFill>
        <p:spPr>
          <a:xfrm>
            <a:off x="375408" y="1600704"/>
            <a:ext cx="3533983" cy="2653306"/>
          </a:xfrm>
          <a:prstGeom prst="rect">
            <a:avLst/>
          </a:prstGeom>
        </p:spPr>
      </p:pic>
      <p:pic>
        <p:nvPicPr>
          <p:cNvPr id="12" name="Picture 11">
            <a:extLst>
              <a:ext uri="{FF2B5EF4-FFF2-40B4-BE49-F238E27FC236}">
                <a16:creationId xmlns:a16="http://schemas.microsoft.com/office/drawing/2014/main" id="{A70B3FF1-4B23-4F95-F180-B6850B5B57CF}"/>
              </a:ext>
            </a:extLst>
          </p:cNvPr>
          <p:cNvPicPr>
            <a:picLocks noChangeAspect="1"/>
          </p:cNvPicPr>
          <p:nvPr/>
        </p:nvPicPr>
        <p:blipFill>
          <a:blip r:embed="rId3"/>
          <a:stretch>
            <a:fillRect/>
          </a:stretch>
        </p:blipFill>
        <p:spPr>
          <a:xfrm>
            <a:off x="375408" y="4447466"/>
            <a:ext cx="3533983" cy="2202688"/>
          </a:xfrm>
          <a:prstGeom prst="rect">
            <a:avLst/>
          </a:prstGeom>
        </p:spPr>
      </p:pic>
      <p:pic>
        <p:nvPicPr>
          <p:cNvPr id="14" name="Picture 13">
            <a:extLst>
              <a:ext uri="{FF2B5EF4-FFF2-40B4-BE49-F238E27FC236}">
                <a16:creationId xmlns:a16="http://schemas.microsoft.com/office/drawing/2014/main" id="{2DBCEB81-2F73-50A8-3343-3AAEE1D15517}"/>
              </a:ext>
            </a:extLst>
          </p:cNvPr>
          <p:cNvPicPr>
            <a:picLocks noChangeAspect="1"/>
          </p:cNvPicPr>
          <p:nvPr/>
        </p:nvPicPr>
        <p:blipFill>
          <a:blip r:embed="rId4"/>
          <a:stretch>
            <a:fillRect/>
          </a:stretch>
        </p:blipFill>
        <p:spPr>
          <a:xfrm>
            <a:off x="4140476" y="1600703"/>
            <a:ext cx="3616995" cy="2653306"/>
          </a:xfrm>
          <a:prstGeom prst="rect">
            <a:avLst/>
          </a:prstGeom>
        </p:spPr>
      </p:pic>
      <p:pic>
        <p:nvPicPr>
          <p:cNvPr id="15" name="Picture 14">
            <a:extLst>
              <a:ext uri="{FF2B5EF4-FFF2-40B4-BE49-F238E27FC236}">
                <a16:creationId xmlns:a16="http://schemas.microsoft.com/office/drawing/2014/main" id="{F1FB0C25-E6DC-268F-7C67-AE5B17FD8A07}"/>
              </a:ext>
            </a:extLst>
          </p:cNvPr>
          <p:cNvPicPr>
            <a:picLocks noChangeAspect="1"/>
          </p:cNvPicPr>
          <p:nvPr/>
        </p:nvPicPr>
        <p:blipFill>
          <a:blip r:embed="rId5"/>
          <a:stretch>
            <a:fillRect/>
          </a:stretch>
        </p:blipFill>
        <p:spPr>
          <a:xfrm>
            <a:off x="8034423" y="1572494"/>
            <a:ext cx="3616995" cy="2681515"/>
          </a:xfrm>
          <a:prstGeom prst="rect">
            <a:avLst/>
          </a:prstGeom>
        </p:spPr>
      </p:pic>
      <p:pic>
        <p:nvPicPr>
          <p:cNvPr id="16" name="Picture 15">
            <a:extLst>
              <a:ext uri="{FF2B5EF4-FFF2-40B4-BE49-F238E27FC236}">
                <a16:creationId xmlns:a16="http://schemas.microsoft.com/office/drawing/2014/main" id="{AA9CD369-1F41-1F65-47FF-1F4051C24818}"/>
              </a:ext>
            </a:extLst>
          </p:cNvPr>
          <p:cNvPicPr>
            <a:picLocks noChangeAspect="1"/>
          </p:cNvPicPr>
          <p:nvPr/>
        </p:nvPicPr>
        <p:blipFill>
          <a:blip r:embed="rId6"/>
          <a:stretch>
            <a:fillRect/>
          </a:stretch>
        </p:blipFill>
        <p:spPr>
          <a:xfrm>
            <a:off x="4140476" y="4393145"/>
            <a:ext cx="3616995" cy="2257009"/>
          </a:xfrm>
          <a:prstGeom prst="rect">
            <a:avLst/>
          </a:prstGeom>
        </p:spPr>
      </p:pic>
      <p:pic>
        <p:nvPicPr>
          <p:cNvPr id="17" name="Picture 16">
            <a:extLst>
              <a:ext uri="{FF2B5EF4-FFF2-40B4-BE49-F238E27FC236}">
                <a16:creationId xmlns:a16="http://schemas.microsoft.com/office/drawing/2014/main" id="{78589BAE-7B39-3700-23B2-2F282EAA437B}"/>
              </a:ext>
            </a:extLst>
          </p:cNvPr>
          <p:cNvPicPr>
            <a:picLocks noChangeAspect="1"/>
          </p:cNvPicPr>
          <p:nvPr/>
        </p:nvPicPr>
        <p:blipFill>
          <a:blip r:embed="rId7"/>
          <a:stretch>
            <a:fillRect/>
          </a:stretch>
        </p:blipFill>
        <p:spPr>
          <a:xfrm>
            <a:off x="7988556" y="4393145"/>
            <a:ext cx="3988096" cy="2257009"/>
          </a:xfrm>
          <a:prstGeom prst="rect">
            <a:avLst/>
          </a:prstGeom>
        </p:spPr>
      </p:pic>
    </p:spTree>
    <p:extLst>
      <p:ext uri="{BB962C8B-B14F-4D97-AF65-F5344CB8AC3E}">
        <p14:creationId xmlns:p14="http://schemas.microsoft.com/office/powerpoint/2010/main" val="1599727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76266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a:t>
            </a:r>
            <a:r>
              <a:rPr lang="en-CA" dirty="0"/>
              <a:t> </a:t>
            </a:r>
            <a:r>
              <a:rPr lang="en-CA" sz="2400" b="1" dirty="0">
                <a:latin typeface="Tw Cen MT" panose="020B0602020104020603" pitchFamily="34" charset="0"/>
              </a:rPr>
              <a:t>Analysis (Numerical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target </a:t>
            </a:r>
            <a:r>
              <a:rPr lang="en-US" sz="2400" b="1" dirty="0">
                <a:latin typeface="Tw Cen MT" panose="020B0602020104020603" pitchFamily="34" charset="0"/>
              </a:rPr>
              <a:t>)</a:t>
            </a:r>
            <a:endParaRPr lang="en-CA" sz="2400" b="1" dirty="0">
              <a:latin typeface="Tw Cen MT" panose="020B0602020104020603" pitchFamily="34" charset="0"/>
            </a:endParaRP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pic>
        <p:nvPicPr>
          <p:cNvPr id="3" name="Picture 2">
            <a:extLst>
              <a:ext uri="{FF2B5EF4-FFF2-40B4-BE49-F238E27FC236}">
                <a16:creationId xmlns:a16="http://schemas.microsoft.com/office/drawing/2014/main" id="{6FF65BA4-6389-D8EE-73DA-ADC7747CC233}"/>
              </a:ext>
            </a:extLst>
          </p:cNvPr>
          <p:cNvPicPr>
            <a:picLocks noChangeAspect="1"/>
          </p:cNvPicPr>
          <p:nvPr/>
        </p:nvPicPr>
        <p:blipFill>
          <a:blip r:embed="rId2"/>
          <a:stretch>
            <a:fillRect/>
          </a:stretch>
        </p:blipFill>
        <p:spPr>
          <a:xfrm>
            <a:off x="155714" y="1183207"/>
            <a:ext cx="3853597" cy="2871308"/>
          </a:xfrm>
          <a:prstGeom prst="rect">
            <a:avLst/>
          </a:prstGeom>
        </p:spPr>
      </p:pic>
      <p:pic>
        <p:nvPicPr>
          <p:cNvPr id="8" name="Picture 7">
            <a:extLst>
              <a:ext uri="{FF2B5EF4-FFF2-40B4-BE49-F238E27FC236}">
                <a16:creationId xmlns:a16="http://schemas.microsoft.com/office/drawing/2014/main" id="{1FF19D2E-FC14-1EF4-A751-6BA61FF1D2EE}"/>
              </a:ext>
            </a:extLst>
          </p:cNvPr>
          <p:cNvPicPr>
            <a:picLocks noChangeAspect="1"/>
          </p:cNvPicPr>
          <p:nvPr/>
        </p:nvPicPr>
        <p:blipFill>
          <a:blip r:embed="rId3"/>
          <a:stretch>
            <a:fillRect/>
          </a:stretch>
        </p:blipFill>
        <p:spPr>
          <a:xfrm>
            <a:off x="4203728" y="1187673"/>
            <a:ext cx="3853597" cy="2866842"/>
          </a:xfrm>
          <a:prstGeom prst="rect">
            <a:avLst/>
          </a:prstGeom>
        </p:spPr>
      </p:pic>
      <p:pic>
        <p:nvPicPr>
          <p:cNvPr id="9" name="Picture 8">
            <a:extLst>
              <a:ext uri="{FF2B5EF4-FFF2-40B4-BE49-F238E27FC236}">
                <a16:creationId xmlns:a16="http://schemas.microsoft.com/office/drawing/2014/main" id="{3CC548F2-5856-4BA7-BFC8-54AF38C2DF4E}"/>
              </a:ext>
            </a:extLst>
          </p:cNvPr>
          <p:cNvPicPr>
            <a:picLocks noChangeAspect="1"/>
          </p:cNvPicPr>
          <p:nvPr/>
        </p:nvPicPr>
        <p:blipFill>
          <a:blip r:embed="rId4"/>
          <a:stretch>
            <a:fillRect/>
          </a:stretch>
        </p:blipFill>
        <p:spPr>
          <a:xfrm>
            <a:off x="8251742" y="1192719"/>
            <a:ext cx="3828411" cy="2871308"/>
          </a:xfrm>
          <a:prstGeom prst="rect">
            <a:avLst/>
          </a:prstGeom>
        </p:spPr>
      </p:pic>
      <p:pic>
        <p:nvPicPr>
          <p:cNvPr id="10" name="Picture 9">
            <a:extLst>
              <a:ext uri="{FF2B5EF4-FFF2-40B4-BE49-F238E27FC236}">
                <a16:creationId xmlns:a16="http://schemas.microsoft.com/office/drawing/2014/main" id="{E643BF42-AD9A-DC35-E62C-30AB465AE248}"/>
              </a:ext>
            </a:extLst>
          </p:cNvPr>
          <p:cNvPicPr>
            <a:picLocks noChangeAspect="1"/>
          </p:cNvPicPr>
          <p:nvPr/>
        </p:nvPicPr>
        <p:blipFill>
          <a:blip r:embed="rId5"/>
          <a:stretch>
            <a:fillRect/>
          </a:stretch>
        </p:blipFill>
        <p:spPr>
          <a:xfrm>
            <a:off x="155714" y="4088345"/>
            <a:ext cx="3644900" cy="1905000"/>
          </a:xfrm>
          <a:prstGeom prst="rect">
            <a:avLst/>
          </a:prstGeom>
        </p:spPr>
      </p:pic>
      <p:pic>
        <p:nvPicPr>
          <p:cNvPr id="13" name="Picture 12">
            <a:extLst>
              <a:ext uri="{FF2B5EF4-FFF2-40B4-BE49-F238E27FC236}">
                <a16:creationId xmlns:a16="http://schemas.microsoft.com/office/drawing/2014/main" id="{5DDD0577-CA1F-52B3-F35D-B383F52E7A8B}"/>
              </a:ext>
            </a:extLst>
          </p:cNvPr>
          <p:cNvPicPr>
            <a:picLocks noChangeAspect="1"/>
          </p:cNvPicPr>
          <p:nvPr/>
        </p:nvPicPr>
        <p:blipFill>
          <a:blip r:embed="rId6"/>
          <a:stretch>
            <a:fillRect/>
          </a:stretch>
        </p:blipFill>
        <p:spPr>
          <a:xfrm>
            <a:off x="4203728" y="4088345"/>
            <a:ext cx="3860800" cy="1905000"/>
          </a:xfrm>
          <a:prstGeom prst="rect">
            <a:avLst/>
          </a:prstGeom>
        </p:spPr>
      </p:pic>
      <p:pic>
        <p:nvPicPr>
          <p:cNvPr id="18" name="Picture 17">
            <a:extLst>
              <a:ext uri="{FF2B5EF4-FFF2-40B4-BE49-F238E27FC236}">
                <a16:creationId xmlns:a16="http://schemas.microsoft.com/office/drawing/2014/main" id="{E1593AA6-495D-F787-FC61-5E0304610162}"/>
              </a:ext>
            </a:extLst>
          </p:cNvPr>
          <p:cNvPicPr>
            <a:picLocks noChangeAspect="1"/>
          </p:cNvPicPr>
          <p:nvPr/>
        </p:nvPicPr>
        <p:blipFill>
          <a:blip r:embed="rId7"/>
          <a:stretch>
            <a:fillRect/>
          </a:stretch>
        </p:blipFill>
        <p:spPr>
          <a:xfrm>
            <a:off x="8251742" y="4139145"/>
            <a:ext cx="3644900" cy="1854200"/>
          </a:xfrm>
          <a:prstGeom prst="rect">
            <a:avLst/>
          </a:prstGeom>
        </p:spPr>
      </p:pic>
      <p:sp>
        <p:nvSpPr>
          <p:cNvPr id="20" name="TextBox 19">
            <a:extLst>
              <a:ext uri="{FF2B5EF4-FFF2-40B4-BE49-F238E27FC236}">
                <a16:creationId xmlns:a16="http://schemas.microsoft.com/office/drawing/2014/main" id="{FF72B80F-679C-79CE-4858-DBFC71FA64B2}"/>
              </a:ext>
            </a:extLst>
          </p:cNvPr>
          <p:cNvSpPr txBox="1"/>
          <p:nvPr/>
        </p:nvSpPr>
        <p:spPr>
          <a:xfrm>
            <a:off x="134224" y="6026269"/>
            <a:ext cx="11108634" cy="923330"/>
          </a:xfrm>
          <a:prstGeom prst="rect">
            <a:avLst/>
          </a:prstGeom>
          <a:noFill/>
        </p:spPr>
        <p:txBody>
          <a:bodyPr wrap="square">
            <a:spAutoFit/>
          </a:bodyPr>
          <a:lstStyle/>
          <a:p>
            <a:r>
              <a:rPr lang="en-CA" b="0" i="0" dirty="0">
                <a:solidFill>
                  <a:srgbClr val="374151"/>
                </a:solidFill>
                <a:effectLst/>
                <a:latin typeface="Söhne"/>
              </a:rPr>
              <a:t>T-test, The p-values&lt;0.05 suggest that there are significant differences in the means of the variable "</a:t>
            </a:r>
            <a:r>
              <a:rPr lang="en-CA" b="0" i="0" dirty="0" err="1">
                <a:solidFill>
                  <a:srgbClr val="374151"/>
                </a:solidFill>
                <a:effectLst/>
                <a:latin typeface="Söhne"/>
              </a:rPr>
              <a:t>Employed_Year</a:t>
            </a:r>
            <a:r>
              <a:rPr lang="en-CA" b="0" i="0" dirty="0">
                <a:solidFill>
                  <a:srgbClr val="374151"/>
                </a:solidFill>
                <a:effectLst/>
                <a:latin typeface="Söhne"/>
              </a:rPr>
              <a:t>" between different levels of the categorical variable "label, </a:t>
            </a:r>
          </a:p>
          <a:p>
            <a:r>
              <a:rPr lang="en-CA" b="0" i="0" dirty="0">
                <a:solidFill>
                  <a:srgbClr val="374151"/>
                </a:solidFill>
                <a:effectLst/>
                <a:latin typeface="Söhne"/>
              </a:rPr>
              <a:t>Equality of Variances test, P-values&lt;0.05 indicates that the assumption of equal variances is rejected.</a:t>
            </a:r>
            <a:endParaRPr lang="en-US" dirty="0"/>
          </a:p>
        </p:txBody>
      </p:sp>
      <p:pic>
        <p:nvPicPr>
          <p:cNvPr id="21" name="Picture 20">
            <a:extLst>
              <a:ext uri="{FF2B5EF4-FFF2-40B4-BE49-F238E27FC236}">
                <a16:creationId xmlns:a16="http://schemas.microsoft.com/office/drawing/2014/main" id="{4D6C0CFE-7CE4-17D4-4A69-CF863A4130DC}"/>
              </a:ext>
            </a:extLst>
          </p:cNvPr>
          <p:cNvPicPr>
            <a:picLocks noChangeAspect="1"/>
          </p:cNvPicPr>
          <p:nvPr/>
        </p:nvPicPr>
        <p:blipFill>
          <a:blip r:embed="rId8"/>
          <a:stretch>
            <a:fillRect/>
          </a:stretch>
        </p:blipFill>
        <p:spPr>
          <a:xfrm>
            <a:off x="8870851" y="486041"/>
            <a:ext cx="3186926" cy="646331"/>
          </a:xfrm>
          <a:prstGeom prst="rect">
            <a:avLst/>
          </a:prstGeom>
        </p:spPr>
      </p:pic>
    </p:spTree>
    <p:extLst>
      <p:ext uri="{BB962C8B-B14F-4D97-AF65-F5344CB8AC3E}">
        <p14:creationId xmlns:p14="http://schemas.microsoft.com/office/powerpoint/2010/main" val="2886350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a:t>
            </a:r>
            <a:r>
              <a:rPr lang="en-CA" dirty="0"/>
              <a:t> </a:t>
            </a:r>
            <a:r>
              <a:rPr lang="en-CA" sz="2400" b="1" dirty="0">
                <a:latin typeface="Tw Cen MT" panose="020B0602020104020603" pitchFamily="34" charset="0"/>
              </a:rPr>
              <a:t>Analysis (Numerical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predictor </a:t>
            </a:r>
            <a:r>
              <a:rPr lang="en-US" sz="2400" b="1" dirty="0">
                <a:latin typeface="Tw Cen MT" panose="020B0602020104020603" pitchFamily="34" charset="0"/>
              </a:rPr>
              <a:t>)</a:t>
            </a:r>
            <a:endParaRPr lang="en-CA" sz="2400" b="1" dirty="0">
              <a:latin typeface="Tw Cen MT" panose="020B0602020104020603" pitchFamily="34" charset="0"/>
            </a:endParaRP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pic>
        <p:nvPicPr>
          <p:cNvPr id="13" name="Picture 12">
            <a:extLst>
              <a:ext uri="{FF2B5EF4-FFF2-40B4-BE49-F238E27FC236}">
                <a16:creationId xmlns:a16="http://schemas.microsoft.com/office/drawing/2014/main" id="{1B3602DE-5C0F-14E9-62F3-C54FD4646C74}"/>
              </a:ext>
            </a:extLst>
          </p:cNvPr>
          <p:cNvPicPr>
            <a:picLocks noChangeAspect="1"/>
          </p:cNvPicPr>
          <p:nvPr/>
        </p:nvPicPr>
        <p:blipFill>
          <a:blip r:embed="rId2"/>
          <a:stretch>
            <a:fillRect/>
          </a:stretch>
        </p:blipFill>
        <p:spPr>
          <a:xfrm>
            <a:off x="268595" y="1303128"/>
            <a:ext cx="5610560" cy="4125660"/>
          </a:xfrm>
          <a:prstGeom prst="rect">
            <a:avLst/>
          </a:prstGeom>
        </p:spPr>
      </p:pic>
      <p:sp>
        <p:nvSpPr>
          <p:cNvPr id="15" name="TextBox 14">
            <a:extLst>
              <a:ext uri="{FF2B5EF4-FFF2-40B4-BE49-F238E27FC236}">
                <a16:creationId xmlns:a16="http://schemas.microsoft.com/office/drawing/2014/main" id="{3DF5492B-A75F-819A-B755-B479707076EF}"/>
              </a:ext>
            </a:extLst>
          </p:cNvPr>
          <p:cNvSpPr txBox="1"/>
          <p:nvPr/>
        </p:nvSpPr>
        <p:spPr>
          <a:xfrm>
            <a:off x="6312847" y="1471262"/>
            <a:ext cx="6183442" cy="369332"/>
          </a:xfrm>
          <a:prstGeom prst="rect">
            <a:avLst/>
          </a:prstGeom>
          <a:noFill/>
        </p:spPr>
        <p:txBody>
          <a:bodyPr wrap="square">
            <a:spAutoFit/>
          </a:bodyPr>
          <a:lstStyle/>
          <a:p>
            <a:r>
              <a:rPr lang="en-US" dirty="0"/>
              <a:t>Mean comparison for more than 2 groups: Proc </a:t>
            </a:r>
            <a:r>
              <a:rPr lang="en-US" dirty="0" err="1"/>
              <a:t>Anova</a:t>
            </a:r>
            <a:endParaRPr lang="en-US" dirty="0"/>
          </a:p>
        </p:txBody>
      </p:sp>
      <p:pic>
        <p:nvPicPr>
          <p:cNvPr id="16" name="Picture 15">
            <a:extLst>
              <a:ext uri="{FF2B5EF4-FFF2-40B4-BE49-F238E27FC236}">
                <a16:creationId xmlns:a16="http://schemas.microsoft.com/office/drawing/2014/main" id="{2CB7A65E-8BA3-5511-88C9-238BBFD0F06E}"/>
              </a:ext>
            </a:extLst>
          </p:cNvPr>
          <p:cNvPicPr>
            <a:picLocks noChangeAspect="1"/>
          </p:cNvPicPr>
          <p:nvPr/>
        </p:nvPicPr>
        <p:blipFill>
          <a:blip r:embed="rId3"/>
          <a:stretch>
            <a:fillRect/>
          </a:stretch>
        </p:blipFill>
        <p:spPr>
          <a:xfrm>
            <a:off x="6312847" y="3656098"/>
            <a:ext cx="5156200" cy="1447800"/>
          </a:xfrm>
          <a:prstGeom prst="rect">
            <a:avLst/>
          </a:prstGeom>
        </p:spPr>
      </p:pic>
      <p:sp>
        <p:nvSpPr>
          <p:cNvPr id="18" name="TextBox 17">
            <a:extLst>
              <a:ext uri="{FF2B5EF4-FFF2-40B4-BE49-F238E27FC236}">
                <a16:creationId xmlns:a16="http://schemas.microsoft.com/office/drawing/2014/main" id="{11DDBA37-2425-1201-754E-A84F0CD6AC7B}"/>
              </a:ext>
            </a:extLst>
          </p:cNvPr>
          <p:cNvSpPr txBox="1"/>
          <p:nvPr/>
        </p:nvSpPr>
        <p:spPr>
          <a:xfrm>
            <a:off x="170046" y="5739238"/>
            <a:ext cx="10460076" cy="646331"/>
          </a:xfrm>
          <a:prstGeom prst="rect">
            <a:avLst/>
          </a:prstGeom>
          <a:noFill/>
        </p:spPr>
        <p:txBody>
          <a:bodyPr wrap="square">
            <a:spAutoFit/>
          </a:bodyPr>
          <a:lstStyle/>
          <a:p>
            <a:r>
              <a:rPr lang="en-CA" b="0" i="0" dirty="0">
                <a:solidFill>
                  <a:srgbClr val="374151"/>
                </a:solidFill>
                <a:effectLst/>
                <a:latin typeface="Söhne"/>
              </a:rPr>
              <a:t>The p-value (</a:t>
            </a:r>
            <a:r>
              <a:rPr lang="en-CA" b="0" i="0" dirty="0" err="1">
                <a:solidFill>
                  <a:srgbClr val="374151"/>
                </a:solidFill>
                <a:effectLst/>
                <a:latin typeface="Söhne"/>
              </a:rPr>
              <a:t>Pr</a:t>
            </a:r>
            <a:r>
              <a:rPr lang="en-CA" b="0" i="0" dirty="0">
                <a:solidFill>
                  <a:srgbClr val="374151"/>
                </a:solidFill>
                <a:effectLst/>
                <a:latin typeface="Söhne"/>
              </a:rPr>
              <a:t> &gt; F) is less than the chosen significance level (usually 0.05), indicating that there are significant differences in the means of "</a:t>
            </a:r>
            <a:r>
              <a:rPr lang="en-CA" b="0" i="0" dirty="0" err="1">
                <a:solidFill>
                  <a:srgbClr val="374151"/>
                </a:solidFill>
                <a:effectLst/>
                <a:latin typeface="Söhne"/>
              </a:rPr>
              <a:t>Annual_income</a:t>
            </a:r>
            <a:r>
              <a:rPr lang="en-CA" b="0" i="0" dirty="0">
                <a:solidFill>
                  <a:srgbClr val="374151"/>
                </a:solidFill>
                <a:effectLst/>
                <a:latin typeface="Söhne"/>
              </a:rPr>
              <a:t>" across the different levels of " </a:t>
            </a:r>
            <a:r>
              <a:rPr lang="en-CA" b="0" i="0" dirty="0" err="1">
                <a:solidFill>
                  <a:srgbClr val="374151"/>
                </a:solidFill>
                <a:effectLst/>
                <a:latin typeface="Söhne"/>
              </a:rPr>
              <a:t>Type_Occupation</a:t>
            </a:r>
            <a:r>
              <a:rPr lang="en-CA" b="0" i="0" dirty="0">
                <a:solidFill>
                  <a:srgbClr val="374151"/>
                </a:solidFill>
                <a:effectLst/>
                <a:latin typeface="Söhne"/>
              </a:rPr>
              <a:t>."</a:t>
            </a:r>
            <a:endParaRPr lang="en-US" dirty="0"/>
          </a:p>
        </p:txBody>
      </p:sp>
      <p:pic>
        <p:nvPicPr>
          <p:cNvPr id="19" name="Picture 18">
            <a:extLst>
              <a:ext uri="{FF2B5EF4-FFF2-40B4-BE49-F238E27FC236}">
                <a16:creationId xmlns:a16="http://schemas.microsoft.com/office/drawing/2014/main" id="{6A1C2AB8-C1AA-C1BB-D9FB-80596D0CE7E5}"/>
              </a:ext>
            </a:extLst>
          </p:cNvPr>
          <p:cNvPicPr>
            <a:picLocks noChangeAspect="1"/>
          </p:cNvPicPr>
          <p:nvPr/>
        </p:nvPicPr>
        <p:blipFill>
          <a:blip r:embed="rId4"/>
          <a:stretch>
            <a:fillRect/>
          </a:stretch>
        </p:blipFill>
        <p:spPr>
          <a:xfrm>
            <a:off x="6404194" y="1982703"/>
            <a:ext cx="4673600" cy="1219200"/>
          </a:xfrm>
          <a:prstGeom prst="rect">
            <a:avLst/>
          </a:prstGeom>
        </p:spPr>
      </p:pic>
    </p:spTree>
    <p:extLst>
      <p:ext uri="{BB962C8B-B14F-4D97-AF65-F5344CB8AC3E}">
        <p14:creationId xmlns:p14="http://schemas.microsoft.com/office/powerpoint/2010/main" val="418407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a:t>
            </a:r>
            <a:r>
              <a:rPr lang="en-CA" dirty="0"/>
              <a:t> </a:t>
            </a:r>
            <a:r>
              <a:rPr lang="en-CA" sz="2400" b="1" dirty="0">
                <a:latin typeface="Tw Cen MT" panose="020B0602020104020603" pitchFamily="34" charset="0"/>
              </a:rPr>
              <a:t>Analysis (Numerical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predictor </a:t>
            </a:r>
            <a:r>
              <a:rPr lang="en-US" sz="2400" b="1" dirty="0">
                <a:latin typeface="Tw Cen MT" panose="020B0602020104020603" pitchFamily="34" charset="0"/>
              </a:rPr>
              <a:t>)</a:t>
            </a:r>
            <a:endParaRPr lang="en-CA" sz="2400" b="1" dirty="0">
              <a:latin typeface="Tw Cen MT" panose="020B0602020104020603" pitchFamily="34" charset="0"/>
            </a:endParaRP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pic>
        <p:nvPicPr>
          <p:cNvPr id="6" name="Picture 5">
            <a:extLst>
              <a:ext uri="{FF2B5EF4-FFF2-40B4-BE49-F238E27FC236}">
                <a16:creationId xmlns:a16="http://schemas.microsoft.com/office/drawing/2014/main" id="{9DBEEE04-B0AA-FA47-3167-BCDEE102F31E}"/>
              </a:ext>
            </a:extLst>
          </p:cNvPr>
          <p:cNvPicPr>
            <a:picLocks noChangeAspect="1"/>
          </p:cNvPicPr>
          <p:nvPr/>
        </p:nvPicPr>
        <p:blipFill>
          <a:blip r:embed="rId2"/>
          <a:stretch>
            <a:fillRect/>
          </a:stretch>
        </p:blipFill>
        <p:spPr>
          <a:xfrm>
            <a:off x="286319" y="1303127"/>
            <a:ext cx="3649577" cy="2724721"/>
          </a:xfrm>
          <a:prstGeom prst="rect">
            <a:avLst/>
          </a:prstGeom>
        </p:spPr>
      </p:pic>
      <p:pic>
        <p:nvPicPr>
          <p:cNvPr id="8" name="Picture 7">
            <a:extLst>
              <a:ext uri="{FF2B5EF4-FFF2-40B4-BE49-F238E27FC236}">
                <a16:creationId xmlns:a16="http://schemas.microsoft.com/office/drawing/2014/main" id="{A3A283CE-8A55-511B-7CDB-523878DE681B}"/>
              </a:ext>
            </a:extLst>
          </p:cNvPr>
          <p:cNvPicPr>
            <a:picLocks noChangeAspect="1"/>
          </p:cNvPicPr>
          <p:nvPr/>
        </p:nvPicPr>
        <p:blipFill>
          <a:blip r:embed="rId3"/>
          <a:stretch>
            <a:fillRect/>
          </a:stretch>
        </p:blipFill>
        <p:spPr>
          <a:xfrm>
            <a:off x="4205220" y="1303127"/>
            <a:ext cx="3657156" cy="2724721"/>
          </a:xfrm>
          <a:prstGeom prst="rect">
            <a:avLst/>
          </a:prstGeom>
        </p:spPr>
      </p:pic>
      <p:pic>
        <p:nvPicPr>
          <p:cNvPr id="9" name="Picture 8">
            <a:extLst>
              <a:ext uri="{FF2B5EF4-FFF2-40B4-BE49-F238E27FC236}">
                <a16:creationId xmlns:a16="http://schemas.microsoft.com/office/drawing/2014/main" id="{ECE2AB24-6F32-F19E-EB1D-AB4B47DE4309}"/>
              </a:ext>
            </a:extLst>
          </p:cNvPr>
          <p:cNvPicPr>
            <a:picLocks noChangeAspect="1"/>
          </p:cNvPicPr>
          <p:nvPr/>
        </p:nvPicPr>
        <p:blipFill>
          <a:blip r:embed="rId4"/>
          <a:stretch>
            <a:fillRect/>
          </a:stretch>
        </p:blipFill>
        <p:spPr>
          <a:xfrm>
            <a:off x="8128924" y="1269297"/>
            <a:ext cx="3657156" cy="2756847"/>
          </a:xfrm>
          <a:prstGeom prst="rect">
            <a:avLst/>
          </a:prstGeom>
        </p:spPr>
      </p:pic>
      <p:pic>
        <p:nvPicPr>
          <p:cNvPr id="13" name="Picture 12">
            <a:extLst>
              <a:ext uri="{FF2B5EF4-FFF2-40B4-BE49-F238E27FC236}">
                <a16:creationId xmlns:a16="http://schemas.microsoft.com/office/drawing/2014/main" id="{EFC9835E-0C32-BA60-0D18-A8CF9303FFE2}"/>
              </a:ext>
            </a:extLst>
          </p:cNvPr>
          <p:cNvPicPr>
            <a:picLocks noChangeAspect="1"/>
          </p:cNvPicPr>
          <p:nvPr/>
        </p:nvPicPr>
        <p:blipFill>
          <a:blip r:embed="rId5"/>
          <a:stretch>
            <a:fillRect/>
          </a:stretch>
        </p:blipFill>
        <p:spPr>
          <a:xfrm>
            <a:off x="286319" y="4094373"/>
            <a:ext cx="5029200" cy="1460500"/>
          </a:xfrm>
          <a:prstGeom prst="rect">
            <a:avLst/>
          </a:prstGeom>
        </p:spPr>
      </p:pic>
      <p:pic>
        <p:nvPicPr>
          <p:cNvPr id="14" name="Picture 13">
            <a:extLst>
              <a:ext uri="{FF2B5EF4-FFF2-40B4-BE49-F238E27FC236}">
                <a16:creationId xmlns:a16="http://schemas.microsoft.com/office/drawing/2014/main" id="{512680ED-D455-A9B8-DC9D-1536FBE36AC7}"/>
              </a:ext>
            </a:extLst>
          </p:cNvPr>
          <p:cNvPicPr>
            <a:picLocks noChangeAspect="1"/>
          </p:cNvPicPr>
          <p:nvPr/>
        </p:nvPicPr>
        <p:blipFill>
          <a:blip r:embed="rId6"/>
          <a:stretch>
            <a:fillRect/>
          </a:stretch>
        </p:blipFill>
        <p:spPr>
          <a:xfrm>
            <a:off x="3600450" y="5073220"/>
            <a:ext cx="4991100" cy="1778000"/>
          </a:xfrm>
          <a:prstGeom prst="rect">
            <a:avLst/>
          </a:prstGeom>
        </p:spPr>
      </p:pic>
      <p:pic>
        <p:nvPicPr>
          <p:cNvPr id="15" name="Picture 14">
            <a:extLst>
              <a:ext uri="{FF2B5EF4-FFF2-40B4-BE49-F238E27FC236}">
                <a16:creationId xmlns:a16="http://schemas.microsoft.com/office/drawing/2014/main" id="{E807245E-9120-A5F5-30FD-550FE4FF614F}"/>
              </a:ext>
            </a:extLst>
          </p:cNvPr>
          <p:cNvPicPr>
            <a:picLocks noChangeAspect="1"/>
          </p:cNvPicPr>
          <p:nvPr/>
        </p:nvPicPr>
        <p:blipFill>
          <a:blip r:embed="rId7"/>
          <a:stretch>
            <a:fillRect/>
          </a:stretch>
        </p:blipFill>
        <p:spPr>
          <a:xfrm>
            <a:off x="6812981" y="4140903"/>
            <a:ext cx="5092700" cy="1447800"/>
          </a:xfrm>
          <a:prstGeom prst="rect">
            <a:avLst/>
          </a:prstGeom>
        </p:spPr>
      </p:pic>
    </p:spTree>
    <p:extLst>
      <p:ext uri="{BB962C8B-B14F-4D97-AF65-F5344CB8AC3E}">
        <p14:creationId xmlns:p14="http://schemas.microsoft.com/office/powerpoint/2010/main" val="265145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Bivariate</a:t>
            </a:r>
            <a:r>
              <a:rPr lang="en-CA" dirty="0"/>
              <a:t> </a:t>
            </a:r>
            <a:r>
              <a:rPr lang="en-CA" sz="2400" b="1" dirty="0">
                <a:latin typeface="Tw Cen MT" panose="020B0602020104020603" pitchFamily="34" charset="0"/>
              </a:rPr>
              <a:t>Analysis (Numerical &amp; Categorical</a:t>
            </a:r>
            <a:r>
              <a:rPr lang="en-US" sz="2400" b="1" dirty="0">
                <a:latin typeface="Tw Cen MT" panose="020B0602020104020603" pitchFamily="34" charset="0"/>
              </a:rPr>
              <a:t>) (</a:t>
            </a:r>
            <a:r>
              <a:rPr lang="en-CA" altLang="zh-CN" sz="2400" b="1" dirty="0">
                <a:latin typeface="Tw Cen MT" panose="020B0602020104020603" pitchFamily="34" charset="0"/>
              </a:rPr>
              <a:t>predictor  vs predictor </a:t>
            </a:r>
            <a:r>
              <a:rPr lang="en-US" sz="2400" b="1" dirty="0">
                <a:latin typeface="Tw Cen MT" panose="020B0602020104020603" pitchFamily="34" charset="0"/>
              </a:rPr>
              <a:t>)</a:t>
            </a:r>
            <a:endParaRPr lang="en-CA" sz="2400" b="1" dirty="0">
              <a:latin typeface="Tw Cen MT" panose="020B0602020104020603" pitchFamily="34" charset="0"/>
            </a:endParaRP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pic>
        <p:nvPicPr>
          <p:cNvPr id="10" name="Picture 9">
            <a:extLst>
              <a:ext uri="{FF2B5EF4-FFF2-40B4-BE49-F238E27FC236}">
                <a16:creationId xmlns:a16="http://schemas.microsoft.com/office/drawing/2014/main" id="{70C93C27-18D7-4E21-9279-91923EAFF5DA}"/>
              </a:ext>
            </a:extLst>
          </p:cNvPr>
          <p:cNvPicPr>
            <a:picLocks noChangeAspect="1"/>
          </p:cNvPicPr>
          <p:nvPr/>
        </p:nvPicPr>
        <p:blipFill>
          <a:blip r:embed="rId2"/>
          <a:stretch>
            <a:fillRect/>
          </a:stretch>
        </p:blipFill>
        <p:spPr>
          <a:xfrm>
            <a:off x="220271" y="1407256"/>
            <a:ext cx="3664472" cy="2724721"/>
          </a:xfrm>
          <a:prstGeom prst="rect">
            <a:avLst/>
          </a:prstGeom>
        </p:spPr>
      </p:pic>
      <p:pic>
        <p:nvPicPr>
          <p:cNvPr id="3" name="Picture 2">
            <a:extLst>
              <a:ext uri="{FF2B5EF4-FFF2-40B4-BE49-F238E27FC236}">
                <a16:creationId xmlns:a16="http://schemas.microsoft.com/office/drawing/2014/main" id="{EFDC0983-C2B3-857A-45A5-74B5E211B1BD}"/>
              </a:ext>
            </a:extLst>
          </p:cNvPr>
          <p:cNvPicPr>
            <a:picLocks noChangeAspect="1"/>
          </p:cNvPicPr>
          <p:nvPr/>
        </p:nvPicPr>
        <p:blipFill>
          <a:blip r:embed="rId3"/>
          <a:stretch>
            <a:fillRect/>
          </a:stretch>
        </p:blipFill>
        <p:spPr>
          <a:xfrm>
            <a:off x="4119081" y="1407256"/>
            <a:ext cx="3699418" cy="2724721"/>
          </a:xfrm>
          <a:prstGeom prst="rect">
            <a:avLst/>
          </a:prstGeom>
        </p:spPr>
      </p:pic>
      <p:pic>
        <p:nvPicPr>
          <p:cNvPr id="12" name="Picture 11">
            <a:extLst>
              <a:ext uri="{FF2B5EF4-FFF2-40B4-BE49-F238E27FC236}">
                <a16:creationId xmlns:a16="http://schemas.microsoft.com/office/drawing/2014/main" id="{37854865-792F-7463-0291-069ED32384D9}"/>
              </a:ext>
            </a:extLst>
          </p:cNvPr>
          <p:cNvPicPr>
            <a:picLocks noChangeAspect="1"/>
          </p:cNvPicPr>
          <p:nvPr/>
        </p:nvPicPr>
        <p:blipFill>
          <a:blip r:embed="rId4"/>
          <a:stretch>
            <a:fillRect/>
          </a:stretch>
        </p:blipFill>
        <p:spPr>
          <a:xfrm>
            <a:off x="8052838" y="1422477"/>
            <a:ext cx="3666394" cy="2724721"/>
          </a:xfrm>
          <a:prstGeom prst="rect">
            <a:avLst/>
          </a:prstGeom>
        </p:spPr>
      </p:pic>
      <p:pic>
        <p:nvPicPr>
          <p:cNvPr id="6" name="Picture 5">
            <a:extLst>
              <a:ext uri="{FF2B5EF4-FFF2-40B4-BE49-F238E27FC236}">
                <a16:creationId xmlns:a16="http://schemas.microsoft.com/office/drawing/2014/main" id="{B8742FD2-C7C3-F4FF-9017-3493AF92B807}"/>
              </a:ext>
            </a:extLst>
          </p:cNvPr>
          <p:cNvPicPr>
            <a:picLocks noChangeAspect="1"/>
          </p:cNvPicPr>
          <p:nvPr/>
        </p:nvPicPr>
        <p:blipFill>
          <a:blip r:embed="rId5"/>
          <a:stretch>
            <a:fillRect/>
          </a:stretch>
        </p:blipFill>
        <p:spPr>
          <a:xfrm>
            <a:off x="134224" y="4225647"/>
            <a:ext cx="4965700" cy="1168400"/>
          </a:xfrm>
          <a:prstGeom prst="rect">
            <a:avLst/>
          </a:prstGeom>
        </p:spPr>
      </p:pic>
      <p:pic>
        <p:nvPicPr>
          <p:cNvPr id="8" name="Picture 7">
            <a:extLst>
              <a:ext uri="{FF2B5EF4-FFF2-40B4-BE49-F238E27FC236}">
                <a16:creationId xmlns:a16="http://schemas.microsoft.com/office/drawing/2014/main" id="{CBD87493-897C-5401-4CA9-8D31082EA540}"/>
              </a:ext>
            </a:extLst>
          </p:cNvPr>
          <p:cNvPicPr>
            <a:picLocks noChangeAspect="1"/>
          </p:cNvPicPr>
          <p:nvPr/>
        </p:nvPicPr>
        <p:blipFill>
          <a:blip r:embed="rId6"/>
          <a:stretch>
            <a:fillRect/>
          </a:stretch>
        </p:blipFill>
        <p:spPr>
          <a:xfrm>
            <a:off x="3373094" y="5706654"/>
            <a:ext cx="4927600" cy="1130300"/>
          </a:xfrm>
          <a:prstGeom prst="rect">
            <a:avLst/>
          </a:prstGeom>
        </p:spPr>
      </p:pic>
      <p:pic>
        <p:nvPicPr>
          <p:cNvPr id="9" name="Picture 8">
            <a:extLst>
              <a:ext uri="{FF2B5EF4-FFF2-40B4-BE49-F238E27FC236}">
                <a16:creationId xmlns:a16="http://schemas.microsoft.com/office/drawing/2014/main" id="{0DF789E0-DD9F-E728-0C0F-00D0720D995C}"/>
              </a:ext>
            </a:extLst>
          </p:cNvPr>
          <p:cNvPicPr>
            <a:picLocks noChangeAspect="1"/>
          </p:cNvPicPr>
          <p:nvPr/>
        </p:nvPicPr>
        <p:blipFill>
          <a:blip r:embed="rId7"/>
          <a:stretch>
            <a:fillRect/>
          </a:stretch>
        </p:blipFill>
        <p:spPr>
          <a:xfrm>
            <a:off x="7053976" y="4147198"/>
            <a:ext cx="5003800" cy="1422400"/>
          </a:xfrm>
          <a:prstGeom prst="rect">
            <a:avLst/>
          </a:prstGeom>
        </p:spPr>
      </p:pic>
    </p:spTree>
    <p:extLst>
      <p:ext uri="{BB962C8B-B14F-4D97-AF65-F5344CB8AC3E}">
        <p14:creationId xmlns:p14="http://schemas.microsoft.com/office/powerpoint/2010/main" val="266417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B18108-8216-91C0-7296-7BF231411101}"/>
              </a:ext>
            </a:extLst>
          </p:cNvPr>
          <p:cNvSpPr txBox="1"/>
          <p:nvPr/>
        </p:nvSpPr>
        <p:spPr>
          <a:xfrm>
            <a:off x="4728642" y="215924"/>
            <a:ext cx="3096344" cy="707886"/>
          </a:xfrm>
          <a:prstGeom prst="rect">
            <a:avLst/>
          </a:prstGeom>
          <a:noFill/>
        </p:spPr>
        <p:txBody>
          <a:bodyPr wrap="square" lIns="91440" tIns="45720" rIns="91440" bIns="45720" rtlCol="0">
            <a:spAutoFit/>
          </a:bodyPr>
          <a:lstStyle/>
          <a:p>
            <a:pPr marL="0" marR="0" lvl="0" indent="0" algn="l" rtl="0" fontAlgn="base">
              <a:lnSpc>
                <a:spcPct val="100000"/>
              </a:lnSpc>
              <a:spcBef>
                <a:spcPts val="0"/>
              </a:spcBef>
              <a:spcAft>
                <a:spcPts val="0"/>
              </a:spcAft>
            </a:pPr>
            <a:r>
              <a:rPr lang="en-US" sz="4000" b="1" u="none" spc="0" dirty="0">
                <a:latin typeface="微软雅黑 (标题)"/>
              </a:rPr>
              <a:t>Outlines</a:t>
            </a:r>
          </a:p>
        </p:txBody>
      </p:sp>
      <p:sp>
        <p:nvSpPr>
          <p:cNvPr id="8" name="TextBox 7">
            <a:extLst>
              <a:ext uri="{FF2B5EF4-FFF2-40B4-BE49-F238E27FC236}">
                <a16:creationId xmlns:a16="http://schemas.microsoft.com/office/drawing/2014/main" id="{842F137C-DECA-0855-BF67-661AEFAF5C17}"/>
              </a:ext>
            </a:extLst>
          </p:cNvPr>
          <p:cNvSpPr txBox="1"/>
          <p:nvPr/>
        </p:nvSpPr>
        <p:spPr>
          <a:xfrm>
            <a:off x="682340" y="1135257"/>
            <a:ext cx="6264696" cy="5601533"/>
          </a:xfrm>
          <a:prstGeom prst="rect">
            <a:avLst/>
          </a:prstGeom>
          <a:noFill/>
        </p:spPr>
        <p:txBody>
          <a:bodyPr wrap="square" lIns="91440" tIns="45720" rIns="91440" bIns="45720" rtlCol="0">
            <a:spAutoFit/>
          </a:bodyPr>
          <a:lstStyle/>
          <a:p>
            <a:pPr marL="256500" indent="-256500">
              <a:spcBef>
                <a:spcPts val="300"/>
              </a:spcBef>
              <a:spcAft>
                <a:spcPts val="300"/>
              </a:spcAft>
              <a:buClr>
                <a:srgbClr val="EE283C"/>
              </a:buClr>
              <a:buFont typeface="Wingdings" panose="05000000000000000000" pitchFamily="2" charset="2"/>
              <a:buChar char="¢"/>
              <a:defRPr/>
            </a:pPr>
            <a:r>
              <a:rPr lang="en-US" altLang="zh-CN" sz="2800" dirty="0" err="1">
                <a:latin typeface="Lato`"/>
              </a:rPr>
              <a:t>Intorduction</a:t>
            </a:r>
            <a:endParaRPr lang="en-US" altLang="zh-CN" sz="2800" dirty="0">
              <a:latin typeface="Lato`"/>
            </a:endParaRP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Objectives of this analysis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Methodology</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Study Variables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Descriptive Analysis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Diagnostics Analysis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Predictive Analysis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Prescriptive Analysis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High Level Findings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Recommendations</a:t>
            </a:r>
          </a:p>
          <a:p>
            <a:pPr marL="256500" indent="-256500">
              <a:spcBef>
                <a:spcPts val="300"/>
              </a:spcBef>
              <a:spcAft>
                <a:spcPts val="300"/>
              </a:spcAft>
              <a:buClr>
                <a:srgbClr val="EE283C"/>
              </a:buClr>
              <a:buFont typeface="Wingdings" panose="05000000000000000000" pitchFamily="2" charset="2"/>
              <a:buChar char="¢"/>
              <a:defRPr/>
            </a:pPr>
            <a:r>
              <a:rPr lang="en-US" altLang="zh-CN" sz="2800" dirty="0">
                <a:latin typeface="Lato`"/>
              </a:rPr>
              <a:t>Appendix</a:t>
            </a:r>
            <a:endParaRPr lang="en-US" sz="2800" u="none" spc="0" dirty="0">
              <a:latin typeface="微软雅黑 (标题)"/>
            </a:endParaRPr>
          </a:p>
        </p:txBody>
      </p:sp>
      <p:pic>
        <p:nvPicPr>
          <p:cNvPr id="9" name="Picture 8">
            <a:extLst>
              <a:ext uri="{FF2B5EF4-FFF2-40B4-BE49-F238E27FC236}">
                <a16:creationId xmlns:a16="http://schemas.microsoft.com/office/drawing/2014/main" id="{99D5DBEF-81FF-6E7F-E826-02FEA9820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642" y="1208044"/>
            <a:ext cx="7989831" cy="3799126"/>
          </a:xfrm>
          <a:prstGeom prst="rect">
            <a:avLst/>
          </a:prstGeom>
        </p:spPr>
      </p:pic>
      <p:pic>
        <p:nvPicPr>
          <p:cNvPr id="10" name="Picture 2" descr="Image result for steps icon png">
            <a:extLst>
              <a:ext uri="{FF2B5EF4-FFF2-40B4-BE49-F238E27FC236}">
                <a16:creationId xmlns:a16="http://schemas.microsoft.com/office/drawing/2014/main" id="{231C7E32-727A-397F-1D33-89FF2A8C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759" y="1135257"/>
            <a:ext cx="197167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3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Finding and conclusion &amp; Summary of Bivariate Analysis</a:t>
            </a: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sp>
        <p:nvSpPr>
          <p:cNvPr id="14" name="TextBox 13">
            <a:extLst>
              <a:ext uri="{FF2B5EF4-FFF2-40B4-BE49-F238E27FC236}">
                <a16:creationId xmlns:a16="http://schemas.microsoft.com/office/drawing/2014/main" id="{EEE4EF93-5794-506F-7060-C31F1A647FB5}"/>
              </a:ext>
            </a:extLst>
          </p:cNvPr>
          <p:cNvSpPr txBox="1"/>
          <p:nvPr/>
        </p:nvSpPr>
        <p:spPr>
          <a:xfrm>
            <a:off x="318539" y="1718247"/>
            <a:ext cx="10789172" cy="4379148"/>
          </a:xfrm>
          <a:prstGeom prst="rect">
            <a:avLst/>
          </a:prstGeom>
          <a:noFill/>
        </p:spPr>
        <p:txBody>
          <a:bodyPr wrap="square">
            <a:spAutoFit/>
          </a:bodyPr>
          <a:lstStyle/>
          <a:p>
            <a:pPr algn="just">
              <a:lnSpc>
                <a:spcPts val="2800"/>
              </a:lnSpc>
            </a:pPr>
            <a:r>
              <a:rPr lang="en-CA" sz="2000" dirty="0"/>
              <a:t>• All the numerical variables (</a:t>
            </a:r>
            <a:r>
              <a:rPr lang="en-CA" sz="2000" dirty="0" err="1"/>
              <a:t>Annual_income</a:t>
            </a:r>
            <a:r>
              <a:rPr lang="en-CA" sz="2000" dirty="0"/>
              <a:t>, Age, </a:t>
            </a:r>
            <a:r>
              <a:rPr lang="en-CA" sz="2000" dirty="0" err="1"/>
              <a:t>Employed_years</a:t>
            </a:r>
            <a:r>
              <a:rPr lang="en-CA" sz="2000" dirty="0"/>
              <a:t>) are not normal distributions.</a:t>
            </a:r>
          </a:p>
          <a:p>
            <a:pPr algn="just">
              <a:lnSpc>
                <a:spcPts val="2800"/>
              </a:lnSpc>
            </a:pPr>
            <a:r>
              <a:rPr lang="en-CA" sz="2000" dirty="0"/>
              <a:t>• There are significant Pearson correlation coefficients between </a:t>
            </a:r>
            <a:r>
              <a:rPr lang="en-CA" sz="2000" dirty="0" err="1"/>
              <a:t>Annual_income</a:t>
            </a:r>
            <a:r>
              <a:rPr lang="en-CA" sz="2000" dirty="0"/>
              <a:t> and </a:t>
            </a:r>
            <a:r>
              <a:rPr lang="en-CA" sz="2000" dirty="0" err="1"/>
              <a:t>Employed_Year</a:t>
            </a:r>
            <a:r>
              <a:rPr lang="en-CA" sz="2000" dirty="0"/>
              <a:t>.</a:t>
            </a:r>
          </a:p>
          <a:p>
            <a:pPr algn="just">
              <a:lnSpc>
                <a:spcPts val="2800"/>
              </a:lnSpc>
            </a:pPr>
            <a:r>
              <a:rPr lang="en-CA" sz="2000" dirty="0"/>
              <a:t>• Significant association exists between the </a:t>
            </a:r>
            <a:r>
              <a:rPr lang="en-CA" sz="2000" dirty="0" err="1"/>
              <a:t>Type_Income</a:t>
            </a:r>
            <a:r>
              <a:rPr lang="en-CA" sz="2000" dirty="0"/>
              <a:t>/</a:t>
            </a:r>
            <a:r>
              <a:rPr lang="en-CA" sz="2000" dirty="0" err="1"/>
              <a:t>Housing_type</a:t>
            </a:r>
            <a:r>
              <a:rPr lang="en-CA" sz="2000" dirty="0"/>
              <a:t>/</a:t>
            </a:r>
            <a:r>
              <a:rPr lang="en-CA" sz="2000" dirty="0" err="1"/>
              <a:t>Marital_status</a:t>
            </a:r>
            <a:r>
              <a:rPr lang="en-CA" sz="2000" dirty="0"/>
              <a:t> and the target label.</a:t>
            </a:r>
          </a:p>
          <a:p>
            <a:pPr algn="just">
              <a:lnSpc>
                <a:spcPts val="2800"/>
              </a:lnSpc>
            </a:pPr>
            <a:r>
              <a:rPr lang="en-CA" sz="2000" dirty="0"/>
              <a:t>• The variables </a:t>
            </a:r>
            <a:r>
              <a:rPr lang="en-CA" sz="2000" dirty="0" err="1"/>
              <a:t>Propert_Owner</a:t>
            </a:r>
            <a:r>
              <a:rPr lang="en-CA" sz="2000" dirty="0"/>
              <a:t>/EDUCATION/</a:t>
            </a:r>
            <a:r>
              <a:rPr lang="en-CA" sz="2000" dirty="0" err="1"/>
              <a:t>Type_Occupation</a:t>
            </a:r>
            <a:r>
              <a:rPr lang="en-CA" sz="2000" dirty="0"/>
              <a:t> don't have an association with the target label.</a:t>
            </a:r>
          </a:p>
          <a:p>
            <a:pPr algn="just">
              <a:lnSpc>
                <a:spcPts val="2800"/>
              </a:lnSpc>
            </a:pPr>
            <a:r>
              <a:rPr lang="en-CA" sz="2000" dirty="0"/>
              <a:t>• Significant association exists between GENDER and </a:t>
            </a:r>
            <a:r>
              <a:rPr lang="en-CA" sz="2000" dirty="0" err="1"/>
              <a:t>Car_Owner</a:t>
            </a:r>
            <a:r>
              <a:rPr lang="en-CA" sz="2000" dirty="0"/>
              <a:t>.</a:t>
            </a:r>
          </a:p>
          <a:p>
            <a:pPr algn="just">
              <a:lnSpc>
                <a:spcPts val="2800"/>
              </a:lnSpc>
            </a:pPr>
            <a:r>
              <a:rPr lang="en-CA" sz="2000" dirty="0"/>
              <a:t>• There are significant differences means and variance of </a:t>
            </a:r>
            <a:r>
              <a:rPr lang="en-CA" sz="2000" dirty="0" err="1"/>
              <a:t>Employed_years</a:t>
            </a:r>
            <a:r>
              <a:rPr lang="en-CA" sz="2000" dirty="0"/>
              <a:t> by the level of </a:t>
            </a:r>
            <a:r>
              <a:rPr lang="en-CA" sz="2000" dirty="0" err="1"/>
              <a:t>lable</a:t>
            </a:r>
            <a:r>
              <a:rPr lang="en-CA" sz="2000" dirty="0"/>
              <a:t>.</a:t>
            </a:r>
          </a:p>
          <a:p>
            <a:pPr algn="just">
              <a:lnSpc>
                <a:spcPts val="2800"/>
              </a:lnSpc>
            </a:pPr>
            <a:r>
              <a:rPr lang="en-CA" sz="2000" dirty="0"/>
              <a:t>• But we can not reject the Null hypothesis that have same means and equal variance for age and </a:t>
            </a:r>
            <a:r>
              <a:rPr lang="en-CA" sz="2000" dirty="0" err="1"/>
              <a:t>Annual_income</a:t>
            </a:r>
            <a:r>
              <a:rPr lang="en-CA" sz="2000" dirty="0"/>
              <a:t>.</a:t>
            </a:r>
          </a:p>
          <a:p>
            <a:pPr algn="just">
              <a:lnSpc>
                <a:spcPts val="2800"/>
              </a:lnSpc>
            </a:pPr>
            <a:r>
              <a:rPr lang="en-CA" sz="2000" dirty="0"/>
              <a:t>• There are significant differences in the means of "</a:t>
            </a:r>
            <a:r>
              <a:rPr lang="en-CA" sz="2000" dirty="0" err="1"/>
              <a:t>Annual_income</a:t>
            </a:r>
            <a:r>
              <a:rPr lang="en-CA" sz="2000" dirty="0"/>
              <a:t>" across the different levels of </a:t>
            </a:r>
            <a:r>
              <a:rPr lang="en-CA" sz="2000" dirty="0" err="1"/>
              <a:t>Type_Occupation</a:t>
            </a:r>
            <a:r>
              <a:rPr lang="en-CA" sz="2000" dirty="0"/>
              <a:t>/GENDER/CHILDREN/</a:t>
            </a:r>
            <a:r>
              <a:rPr lang="en-CA" sz="2000" dirty="0" err="1"/>
              <a:t>Type_Income</a:t>
            </a:r>
            <a:r>
              <a:rPr lang="en-CA" sz="2000" dirty="0"/>
              <a:t>/EDUCATION/</a:t>
            </a:r>
            <a:r>
              <a:rPr lang="en-CA" sz="2000" dirty="0" err="1"/>
              <a:t>Marital_status</a:t>
            </a:r>
            <a:r>
              <a:rPr lang="en-CA" sz="2000" dirty="0"/>
              <a:t>/</a:t>
            </a:r>
            <a:r>
              <a:rPr lang="en-CA" sz="2000" dirty="0" err="1"/>
              <a:t>Housing_type</a:t>
            </a:r>
            <a:r>
              <a:rPr lang="en-CA" sz="2000" dirty="0"/>
              <a:t>.</a:t>
            </a:r>
          </a:p>
        </p:txBody>
      </p:sp>
    </p:spTree>
    <p:extLst>
      <p:ext uri="{BB962C8B-B14F-4D97-AF65-F5344CB8AC3E}">
        <p14:creationId xmlns:p14="http://schemas.microsoft.com/office/powerpoint/2010/main" val="3566219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2371" y="807632"/>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Relationship estimates between the specified predictor variables and the response</a:t>
            </a:r>
          </a:p>
        </p:txBody>
      </p:sp>
      <p:sp>
        <p:nvSpPr>
          <p:cNvPr id="11" name="ZoneTexte 2">
            <a:extLst>
              <a:ext uri="{FF2B5EF4-FFF2-40B4-BE49-F238E27FC236}">
                <a16:creationId xmlns:a16="http://schemas.microsoft.com/office/drawing/2014/main" id="{86491F1C-DF99-5AD4-FD96-D1534565E416}"/>
              </a:ext>
            </a:extLst>
          </p:cNvPr>
          <p:cNvSpPr txBox="1"/>
          <p:nvPr/>
        </p:nvSpPr>
        <p:spPr>
          <a:xfrm>
            <a:off x="22371" y="207846"/>
            <a:ext cx="10607751" cy="646331"/>
          </a:xfrm>
          <a:prstGeom prst="rect">
            <a:avLst/>
          </a:prstGeom>
          <a:noFill/>
        </p:spPr>
        <p:txBody>
          <a:bodyPr wrap="square" rtlCol="0">
            <a:spAutoFit/>
          </a:bodyPr>
          <a:lstStyle/>
          <a:p>
            <a:r>
              <a:rPr lang="en-CA" sz="3600" dirty="0">
                <a:latin typeface="Tw Cen MT" panose="020B0602020104020603" pitchFamily="34" charset="0"/>
              </a:rPr>
              <a:t>Descriptive Analysis  &amp;. Diagnostics Analysis</a:t>
            </a:r>
            <a:r>
              <a:rPr lang="zh-CN" altLang="en-US" sz="3600" dirty="0">
                <a:latin typeface="Tw Cen MT" panose="020B0602020104020603" pitchFamily="34" charset="0"/>
              </a:rPr>
              <a:t> </a:t>
            </a:r>
            <a:r>
              <a:rPr lang="en-CA" sz="3600" dirty="0">
                <a:latin typeface="Tw Cen MT" panose="020B0602020104020603" pitchFamily="34" charset="0"/>
              </a:rPr>
              <a:t>:</a:t>
            </a:r>
            <a:endParaRPr lang="en-CA" sz="3600" dirty="0"/>
          </a:p>
        </p:txBody>
      </p:sp>
      <p:pic>
        <p:nvPicPr>
          <p:cNvPr id="3" name="Picture 2">
            <a:extLst>
              <a:ext uri="{FF2B5EF4-FFF2-40B4-BE49-F238E27FC236}">
                <a16:creationId xmlns:a16="http://schemas.microsoft.com/office/drawing/2014/main" id="{BFCA265B-6F98-FB5C-A7A3-BF3774DBD1DF}"/>
              </a:ext>
            </a:extLst>
          </p:cNvPr>
          <p:cNvPicPr>
            <a:picLocks noChangeAspect="1"/>
          </p:cNvPicPr>
          <p:nvPr/>
        </p:nvPicPr>
        <p:blipFill>
          <a:blip r:embed="rId2"/>
          <a:stretch>
            <a:fillRect/>
          </a:stretch>
        </p:blipFill>
        <p:spPr>
          <a:xfrm>
            <a:off x="291059" y="1303127"/>
            <a:ext cx="7024141" cy="1049274"/>
          </a:xfrm>
          <a:prstGeom prst="rect">
            <a:avLst/>
          </a:prstGeom>
        </p:spPr>
      </p:pic>
      <p:pic>
        <p:nvPicPr>
          <p:cNvPr id="6" name="Picture 5">
            <a:extLst>
              <a:ext uri="{FF2B5EF4-FFF2-40B4-BE49-F238E27FC236}">
                <a16:creationId xmlns:a16="http://schemas.microsoft.com/office/drawing/2014/main" id="{93E0DA40-76F3-D911-9F83-0CBC622918E5}"/>
              </a:ext>
            </a:extLst>
          </p:cNvPr>
          <p:cNvPicPr>
            <a:picLocks noChangeAspect="1"/>
          </p:cNvPicPr>
          <p:nvPr/>
        </p:nvPicPr>
        <p:blipFill>
          <a:blip r:embed="rId3"/>
          <a:stretch>
            <a:fillRect/>
          </a:stretch>
        </p:blipFill>
        <p:spPr>
          <a:xfrm>
            <a:off x="291059" y="2464440"/>
            <a:ext cx="5918200" cy="3525968"/>
          </a:xfrm>
          <a:prstGeom prst="rect">
            <a:avLst/>
          </a:prstGeom>
        </p:spPr>
      </p:pic>
      <p:pic>
        <p:nvPicPr>
          <p:cNvPr id="8" name="Picture 7">
            <a:extLst>
              <a:ext uri="{FF2B5EF4-FFF2-40B4-BE49-F238E27FC236}">
                <a16:creationId xmlns:a16="http://schemas.microsoft.com/office/drawing/2014/main" id="{E0244F51-508C-A8CD-AD79-F138F773C790}"/>
              </a:ext>
            </a:extLst>
          </p:cNvPr>
          <p:cNvPicPr>
            <a:picLocks noChangeAspect="1"/>
          </p:cNvPicPr>
          <p:nvPr/>
        </p:nvPicPr>
        <p:blipFill>
          <a:blip r:embed="rId4"/>
          <a:stretch>
            <a:fillRect/>
          </a:stretch>
        </p:blipFill>
        <p:spPr>
          <a:xfrm>
            <a:off x="6362076" y="2491431"/>
            <a:ext cx="5410669" cy="3498977"/>
          </a:xfrm>
          <a:prstGeom prst="rect">
            <a:avLst/>
          </a:prstGeom>
        </p:spPr>
      </p:pic>
      <p:pic>
        <p:nvPicPr>
          <p:cNvPr id="9" name="Picture 8">
            <a:extLst>
              <a:ext uri="{FF2B5EF4-FFF2-40B4-BE49-F238E27FC236}">
                <a16:creationId xmlns:a16="http://schemas.microsoft.com/office/drawing/2014/main" id="{38B6CB17-A4F8-FFF0-F3D9-94AA370BBF3D}"/>
              </a:ext>
            </a:extLst>
          </p:cNvPr>
          <p:cNvPicPr>
            <a:picLocks noChangeAspect="1"/>
          </p:cNvPicPr>
          <p:nvPr/>
        </p:nvPicPr>
        <p:blipFill>
          <a:blip r:embed="rId5"/>
          <a:stretch>
            <a:fillRect/>
          </a:stretch>
        </p:blipFill>
        <p:spPr>
          <a:xfrm>
            <a:off x="7460835" y="1190900"/>
            <a:ext cx="4343400" cy="1161501"/>
          </a:xfrm>
          <a:prstGeom prst="rect">
            <a:avLst/>
          </a:prstGeom>
        </p:spPr>
      </p:pic>
      <p:sp>
        <p:nvSpPr>
          <p:cNvPr id="12" name="TextBox 11">
            <a:extLst>
              <a:ext uri="{FF2B5EF4-FFF2-40B4-BE49-F238E27FC236}">
                <a16:creationId xmlns:a16="http://schemas.microsoft.com/office/drawing/2014/main" id="{672737CB-962C-F44F-8667-808E45FA95BD}"/>
              </a:ext>
            </a:extLst>
          </p:cNvPr>
          <p:cNvSpPr txBox="1"/>
          <p:nvPr/>
        </p:nvSpPr>
        <p:spPr>
          <a:xfrm>
            <a:off x="158437" y="5990408"/>
            <a:ext cx="11645797" cy="923330"/>
          </a:xfrm>
          <a:prstGeom prst="rect">
            <a:avLst/>
          </a:prstGeom>
          <a:noFill/>
        </p:spPr>
        <p:txBody>
          <a:bodyPr wrap="square">
            <a:spAutoFit/>
          </a:bodyPr>
          <a:lstStyle/>
          <a:p>
            <a:r>
              <a:rPr lang="en-CA" b="0" i="0" dirty="0">
                <a:solidFill>
                  <a:srgbClr val="374151"/>
                </a:solidFill>
                <a:effectLst/>
                <a:latin typeface="Söhne"/>
              </a:rPr>
              <a:t>The odds of the event occurring for “Co-op” are 18 times higher than the odds for “With parents”.</a:t>
            </a:r>
          </a:p>
          <a:p>
            <a:r>
              <a:rPr lang="en-US" dirty="0" err="1"/>
              <a:t>Somers'</a:t>
            </a:r>
            <a:r>
              <a:rPr lang="en-US" dirty="0"/>
              <a:t> D is 0.33 suggests a moderate level of predictive discrimination.</a:t>
            </a:r>
            <a:endParaRPr lang="en-CA" dirty="0">
              <a:solidFill>
                <a:srgbClr val="374151"/>
              </a:solidFill>
              <a:latin typeface="Söhne"/>
            </a:endParaRPr>
          </a:p>
          <a:p>
            <a:r>
              <a:rPr lang="en-US" dirty="0"/>
              <a:t>The concordance index (c) is 0.665 suggests a moderate level of predictive discrimination.</a:t>
            </a:r>
          </a:p>
        </p:txBody>
      </p:sp>
    </p:spTree>
    <p:extLst>
      <p:ext uri="{BB962C8B-B14F-4D97-AF65-F5344CB8AC3E}">
        <p14:creationId xmlns:p14="http://schemas.microsoft.com/office/powerpoint/2010/main" val="2304568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8296129" cy="646331"/>
          </a:xfrm>
          <a:prstGeom prst="rect">
            <a:avLst/>
          </a:prstGeom>
          <a:noFill/>
        </p:spPr>
        <p:txBody>
          <a:bodyPr wrap="square" rtlCol="0">
            <a:spAutoFit/>
          </a:bodyPr>
          <a:lstStyle/>
          <a:p>
            <a:r>
              <a:rPr lang="en-CA" sz="3600" dirty="0">
                <a:latin typeface="Tw Cen MT" panose="020B0602020104020603" pitchFamily="34" charset="0"/>
              </a:rPr>
              <a:t>Predictive Analysis for Logistic Regression</a:t>
            </a:r>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descr="A table with numbers and text&#10;&#10;Description automatically generated">
            <a:extLst>
              <a:ext uri="{FF2B5EF4-FFF2-40B4-BE49-F238E27FC236}">
                <a16:creationId xmlns:a16="http://schemas.microsoft.com/office/drawing/2014/main" id="{797EE84F-76DD-EB74-3865-263CF448A0E4}"/>
              </a:ext>
            </a:extLst>
          </p:cNvPr>
          <p:cNvPicPr>
            <a:picLocks noChangeAspect="1"/>
          </p:cNvPicPr>
          <p:nvPr/>
        </p:nvPicPr>
        <p:blipFill>
          <a:blip r:embed="rId3"/>
          <a:stretch>
            <a:fillRect/>
          </a:stretch>
        </p:blipFill>
        <p:spPr>
          <a:xfrm>
            <a:off x="315594" y="1278228"/>
            <a:ext cx="3253106" cy="2915290"/>
          </a:xfrm>
          <a:prstGeom prst="rect">
            <a:avLst/>
          </a:prstGeom>
        </p:spPr>
      </p:pic>
      <p:pic>
        <p:nvPicPr>
          <p:cNvPr id="8" name="Picture 7" descr="A screenshot of a test&#10;&#10;Description automatically generated">
            <a:extLst>
              <a:ext uri="{FF2B5EF4-FFF2-40B4-BE49-F238E27FC236}">
                <a16:creationId xmlns:a16="http://schemas.microsoft.com/office/drawing/2014/main" id="{6E3C2978-5193-7918-1A62-5343952B596B}"/>
              </a:ext>
            </a:extLst>
          </p:cNvPr>
          <p:cNvPicPr>
            <a:picLocks noChangeAspect="1"/>
          </p:cNvPicPr>
          <p:nvPr/>
        </p:nvPicPr>
        <p:blipFill>
          <a:blip r:embed="rId4"/>
          <a:stretch>
            <a:fillRect/>
          </a:stretch>
        </p:blipFill>
        <p:spPr>
          <a:xfrm>
            <a:off x="315594" y="4193518"/>
            <a:ext cx="3253106" cy="1148231"/>
          </a:xfrm>
          <a:prstGeom prst="rect">
            <a:avLst/>
          </a:prstGeom>
        </p:spPr>
      </p:pic>
      <p:pic>
        <p:nvPicPr>
          <p:cNvPr id="9" name="Picture 8" descr="A screenshot of a test results&#10;&#10;Description automatically generated">
            <a:extLst>
              <a:ext uri="{FF2B5EF4-FFF2-40B4-BE49-F238E27FC236}">
                <a16:creationId xmlns:a16="http://schemas.microsoft.com/office/drawing/2014/main" id="{41C2B37C-B1EE-08AB-874C-1AB91C8FB766}"/>
              </a:ext>
            </a:extLst>
          </p:cNvPr>
          <p:cNvPicPr>
            <a:picLocks noChangeAspect="1"/>
          </p:cNvPicPr>
          <p:nvPr/>
        </p:nvPicPr>
        <p:blipFill>
          <a:blip r:embed="rId5"/>
          <a:stretch>
            <a:fillRect/>
          </a:stretch>
        </p:blipFill>
        <p:spPr>
          <a:xfrm>
            <a:off x="315593" y="5341749"/>
            <a:ext cx="3253106" cy="1033651"/>
          </a:xfrm>
          <a:prstGeom prst="rect">
            <a:avLst/>
          </a:prstGeom>
        </p:spPr>
      </p:pic>
      <p:pic>
        <p:nvPicPr>
          <p:cNvPr id="10" name="Picture 9" descr="A graph of a curve&#10;&#10;Description automatically generated">
            <a:extLst>
              <a:ext uri="{FF2B5EF4-FFF2-40B4-BE49-F238E27FC236}">
                <a16:creationId xmlns:a16="http://schemas.microsoft.com/office/drawing/2014/main" id="{F203D276-0112-88D6-7F56-BED8B5ED7F84}"/>
              </a:ext>
            </a:extLst>
          </p:cNvPr>
          <p:cNvPicPr>
            <a:picLocks noChangeAspect="1"/>
          </p:cNvPicPr>
          <p:nvPr/>
        </p:nvPicPr>
        <p:blipFill>
          <a:blip r:embed="rId6"/>
          <a:stretch>
            <a:fillRect/>
          </a:stretch>
        </p:blipFill>
        <p:spPr>
          <a:xfrm>
            <a:off x="3659419" y="1278227"/>
            <a:ext cx="4053840" cy="4104027"/>
          </a:xfrm>
          <a:prstGeom prst="rect">
            <a:avLst/>
          </a:prstGeom>
        </p:spPr>
      </p:pic>
      <p:pic>
        <p:nvPicPr>
          <p:cNvPr id="11" name="Picture 10" descr="A graph with a line&#10;&#10;Description automatically generated">
            <a:extLst>
              <a:ext uri="{FF2B5EF4-FFF2-40B4-BE49-F238E27FC236}">
                <a16:creationId xmlns:a16="http://schemas.microsoft.com/office/drawing/2014/main" id="{E9C9C82B-9781-6201-6CF4-D4C00AC13AA0}"/>
              </a:ext>
            </a:extLst>
          </p:cNvPr>
          <p:cNvPicPr>
            <a:picLocks noChangeAspect="1"/>
          </p:cNvPicPr>
          <p:nvPr/>
        </p:nvPicPr>
        <p:blipFill>
          <a:blip r:embed="rId7"/>
          <a:stretch>
            <a:fillRect/>
          </a:stretch>
        </p:blipFill>
        <p:spPr>
          <a:xfrm>
            <a:off x="7803981" y="1278227"/>
            <a:ext cx="4072426" cy="4063522"/>
          </a:xfrm>
          <a:prstGeom prst="rect">
            <a:avLst/>
          </a:prstGeom>
        </p:spPr>
      </p:pic>
    </p:spTree>
    <p:extLst>
      <p:ext uri="{BB962C8B-B14F-4D97-AF65-F5344CB8AC3E}">
        <p14:creationId xmlns:p14="http://schemas.microsoft.com/office/powerpoint/2010/main" val="2180609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8296129" cy="646331"/>
          </a:xfrm>
          <a:prstGeom prst="rect">
            <a:avLst/>
          </a:prstGeom>
          <a:noFill/>
        </p:spPr>
        <p:txBody>
          <a:bodyPr wrap="square" rtlCol="0">
            <a:spAutoFit/>
          </a:bodyPr>
          <a:lstStyle/>
          <a:p>
            <a:r>
              <a:rPr lang="en-CA" sz="3600" dirty="0">
                <a:latin typeface="Tw Cen MT" panose="020B0602020104020603" pitchFamily="34" charset="0"/>
              </a:rPr>
              <a:t>Predictive Analysis for Logistic Regression</a:t>
            </a:r>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screenshot of a table&#10;&#10;Description automatically generated">
            <a:extLst>
              <a:ext uri="{FF2B5EF4-FFF2-40B4-BE49-F238E27FC236}">
                <a16:creationId xmlns:a16="http://schemas.microsoft.com/office/drawing/2014/main" id="{DEAA4152-75A1-1C51-D177-934C37AE64FC}"/>
              </a:ext>
            </a:extLst>
          </p:cNvPr>
          <p:cNvPicPr>
            <a:picLocks noChangeAspect="1"/>
          </p:cNvPicPr>
          <p:nvPr/>
        </p:nvPicPr>
        <p:blipFill>
          <a:blip r:embed="rId3"/>
          <a:stretch>
            <a:fillRect/>
          </a:stretch>
        </p:blipFill>
        <p:spPr>
          <a:xfrm>
            <a:off x="431058" y="1726541"/>
            <a:ext cx="4518025" cy="3404918"/>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EEBB912D-29BA-A4D7-4FED-D173A75B949D}"/>
              </a:ext>
            </a:extLst>
          </p:cNvPr>
          <p:cNvPicPr>
            <a:picLocks noChangeAspect="1"/>
          </p:cNvPicPr>
          <p:nvPr/>
        </p:nvPicPr>
        <p:blipFill>
          <a:blip r:embed="rId4"/>
          <a:stretch>
            <a:fillRect/>
          </a:stretch>
        </p:blipFill>
        <p:spPr>
          <a:xfrm>
            <a:off x="5313026" y="1726541"/>
            <a:ext cx="6251911" cy="1912579"/>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541F1018-FFF7-4E45-006B-D2F150FEB595}"/>
              </a:ext>
            </a:extLst>
          </p:cNvPr>
          <p:cNvPicPr>
            <a:picLocks noChangeAspect="1"/>
          </p:cNvPicPr>
          <p:nvPr/>
        </p:nvPicPr>
        <p:blipFill>
          <a:blip r:embed="rId5"/>
          <a:stretch>
            <a:fillRect/>
          </a:stretch>
        </p:blipFill>
        <p:spPr>
          <a:xfrm>
            <a:off x="9307512" y="4439387"/>
            <a:ext cx="1774825" cy="1384140"/>
          </a:xfrm>
          <a:prstGeom prst="rect">
            <a:avLst/>
          </a:prstGeom>
        </p:spPr>
      </p:pic>
      <p:pic>
        <p:nvPicPr>
          <p:cNvPr id="16" name="Picture 15">
            <a:extLst>
              <a:ext uri="{FF2B5EF4-FFF2-40B4-BE49-F238E27FC236}">
                <a16:creationId xmlns:a16="http://schemas.microsoft.com/office/drawing/2014/main" id="{A480E46F-6394-F070-29BB-BE52BCE1F765}"/>
              </a:ext>
            </a:extLst>
          </p:cNvPr>
          <p:cNvPicPr>
            <a:picLocks noChangeAspect="1"/>
          </p:cNvPicPr>
          <p:nvPr/>
        </p:nvPicPr>
        <p:blipFill>
          <a:blip r:embed="rId6"/>
          <a:stretch>
            <a:fillRect/>
          </a:stretch>
        </p:blipFill>
        <p:spPr>
          <a:xfrm>
            <a:off x="5383822" y="4175168"/>
            <a:ext cx="3055159" cy="1912579"/>
          </a:xfrm>
          <a:prstGeom prst="rect">
            <a:avLst/>
          </a:prstGeom>
        </p:spPr>
      </p:pic>
    </p:spTree>
    <p:extLst>
      <p:ext uri="{BB962C8B-B14F-4D97-AF65-F5344CB8AC3E}">
        <p14:creationId xmlns:p14="http://schemas.microsoft.com/office/powerpoint/2010/main" val="318605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Prescriptive</a:t>
            </a:r>
            <a:r>
              <a:rPr lang="zh-CN" altLang="en-US" sz="3600" dirty="0">
                <a:latin typeface="Tw Cen MT" panose="020B0602020104020603" pitchFamily="34" charset="0"/>
              </a:rPr>
              <a:t> </a:t>
            </a:r>
            <a:r>
              <a:rPr lang="en-CA" sz="3600" dirty="0">
                <a:latin typeface="Tw Cen MT" panose="020B0602020104020603" pitchFamily="34" charset="0"/>
              </a:rPr>
              <a:t>Analysis</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02734" y="1275698"/>
            <a:ext cx="11629047" cy="5139869"/>
          </a:xfrm>
          <a:prstGeom prst="rect">
            <a:avLst/>
          </a:prstGeom>
          <a:noFill/>
        </p:spPr>
        <p:txBody>
          <a:bodyPr wrap="square" rtlCol="0">
            <a:spAutoFit/>
          </a:bodyPr>
          <a:lstStyle/>
          <a:p>
            <a:pPr marL="285750" indent="-285750" algn="just">
              <a:buFont typeface="Arial" panose="020B0604020202020204" pitchFamily="34" charset="0"/>
              <a:buChar char="•"/>
            </a:pPr>
            <a:r>
              <a:rPr lang="en-CA" sz="2000" b="1" u="sng" dirty="0"/>
              <a:t>Prescriptive Solutions</a:t>
            </a:r>
            <a:r>
              <a:rPr lang="en-CA" b="1" dirty="0"/>
              <a:t>:</a:t>
            </a:r>
          </a:p>
          <a:p>
            <a:pPr algn="just"/>
            <a:r>
              <a:rPr lang="en-CA" b="1" dirty="0"/>
              <a:t>Enhance Targeted Marketing</a:t>
            </a:r>
            <a:r>
              <a:rPr lang="en-CA" dirty="0"/>
              <a:t>: Utilize model findings to focus on customer segments more likely to engage, such as specific </a:t>
            </a:r>
            <a:r>
              <a:rPr lang="en-CA" dirty="0" err="1"/>
              <a:t>Housing_type</a:t>
            </a:r>
            <a:r>
              <a:rPr lang="en-CA" dirty="0"/>
              <a:t> or income groups.</a:t>
            </a:r>
          </a:p>
          <a:p>
            <a:pPr algn="just"/>
            <a:r>
              <a:rPr lang="en-CA" b="1" dirty="0"/>
              <a:t>Improve Credit Decision-Making</a:t>
            </a:r>
            <a:r>
              <a:rPr lang="en-CA" dirty="0"/>
              <a:t>: Adjust credit policies based on key predictors like </a:t>
            </a:r>
            <a:r>
              <a:rPr lang="en-CA" dirty="0" err="1"/>
              <a:t>Employed_Day</a:t>
            </a:r>
            <a:r>
              <a:rPr lang="en-CA" dirty="0"/>
              <a:t> and Age to reduce default risks.</a:t>
            </a:r>
          </a:p>
          <a:p>
            <a:pPr algn="just"/>
            <a:r>
              <a:rPr lang="en-CA" b="1" dirty="0"/>
              <a:t>Customize Customer Services</a:t>
            </a:r>
            <a:r>
              <a:rPr lang="en-CA" dirty="0"/>
              <a:t>: Offer personalized services to cater to the needs of different customer segments identified by the models.</a:t>
            </a:r>
          </a:p>
          <a:p>
            <a:pPr algn="just"/>
            <a:endParaRPr lang="en-CA" dirty="0"/>
          </a:p>
          <a:p>
            <a:pPr marL="285750" indent="-285750" algn="just">
              <a:buFont typeface="Arial" panose="020B0604020202020204" pitchFamily="34" charset="0"/>
              <a:buChar char="•"/>
            </a:pPr>
            <a:r>
              <a:rPr lang="en-CA" sz="2000" b="1" u="sng" dirty="0"/>
              <a:t>Impact on Outcome</a:t>
            </a:r>
            <a:r>
              <a:rPr lang="en-CA" dirty="0"/>
              <a:t>:</a:t>
            </a:r>
          </a:p>
          <a:p>
            <a:pPr algn="just"/>
            <a:r>
              <a:rPr lang="en-CA" b="1" dirty="0"/>
              <a:t>Increased Efficiency</a:t>
            </a:r>
            <a:r>
              <a:rPr lang="en-CA" dirty="0"/>
              <a:t>: Targeted marketing can lead to higher engagement and better use of resources.</a:t>
            </a:r>
          </a:p>
          <a:p>
            <a:pPr algn="just"/>
            <a:r>
              <a:rPr lang="en-CA" b="1" dirty="0"/>
              <a:t>Risk Reduction</a:t>
            </a:r>
            <a:r>
              <a:rPr lang="en-CA" dirty="0"/>
              <a:t>: Improved credit decision-making helps in lowering default rates.</a:t>
            </a:r>
          </a:p>
          <a:p>
            <a:pPr algn="just"/>
            <a:r>
              <a:rPr lang="en-CA" b="1" dirty="0"/>
              <a:t>Enhanced Customer Satisfaction</a:t>
            </a:r>
            <a:r>
              <a:rPr lang="en-CA" dirty="0"/>
              <a:t>: Personalized services lead to better customer experiences.</a:t>
            </a:r>
          </a:p>
          <a:p>
            <a:pPr algn="just"/>
            <a:endParaRPr lang="en-CA" dirty="0"/>
          </a:p>
          <a:p>
            <a:pPr marL="285750" indent="-285750" algn="just">
              <a:buFont typeface="Arial" panose="020B0604020202020204" pitchFamily="34" charset="0"/>
              <a:buChar char="•"/>
            </a:pPr>
            <a:r>
              <a:rPr lang="en-CA" sz="2000" b="1" u="sng" dirty="0"/>
              <a:t>Deployment in Business</a:t>
            </a:r>
            <a:r>
              <a:rPr lang="en-CA" dirty="0"/>
              <a:t>:</a:t>
            </a:r>
          </a:p>
          <a:p>
            <a:pPr algn="just"/>
            <a:r>
              <a:rPr lang="en-CA" b="1" dirty="0"/>
              <a:t>Integrate Insights into Business Strategy</a:t>
            </a:r>
            <a:r>
              <a:rPr lang="en-CA" dirty="0"/>
              <a:t>: Apply model insights in marketing and credit risk management.</a:t>
            </a:r>
          </a:p>
          <a:p>
            <a:pPr algn="just"/>
            <a:r>
              <a:rPr lang="en-CA" b="1" dirty="0"/>
              <a:t>Train Teams</a:t>
            </a:r>
            <a:r>
              <a:rPr lang="en-CA" dirty="0"/>
              <a:t>: Educate relevant departments on leveraging these insights.</a:t>
            </a:r>
          </a:p>
          <a:p>
            <a:pPr algn="just"/>
            <a:r>
              <a:rPr lang="en-CA" b="1" dirty="0"/>
              <a:t>Regular Updates and Monitoring</a:t>
            </a:r>
            <a:r>
              <a:rPr lang="en-CA" dirty="0"/>
              <a:t>: Continuously refine strategies based on new data and feedback for ongoing improvement.</a:t>
            </a:r>
          </a:p>
        </p:txBody>
      </p:sp>
    </p:spTree>
    <p:extLst>
      <p:ext uri="{BB962C8B-B14F-4D97-AF65-F5344CB8AC3E}">
        <p14:creationId xmlns:p14="http://schemas.microsoft.com/office/powerpoint/2010/main" val="334734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High Level Findings:</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02734" y="1275698"/>
            <a:ext cx="11629047" cy="4924425"/>
          </a:xfrm>
          <a:prstGeom prst="rect">
            <a:avLst/>
          </a:prstGeom>
          <a:noFill/>
        </p:spPr>
        <p:txBody>
          <a:bodyPr wrap="square" rtlCol="0">
            <a:spAutoFit/>
          </a:bodyPr>
          <a:lstStyle/>
          <a:p>
            <a:pPr marL="285750" indent="-285750" algn="just">
              <a:buFont typeface="Arial" panose="020B0604020202020204" pitchFamily="34" charset="0"/>
              <a:buChar char="•"/>
            </a:pPr>
            <a:r>
              <a:rPr lang="en-CA" sz="2000" b="1" u="sng" dirty="0"/>
              <a:t>Housing Type Significantly Correlates with Credit Card Application Outcomes</a:t>
            </a:r>
            <a:r>
              <a:rPr lang="en-CA" dirty="0"/>
              <a:t>: </a:t>
            </a:r>
          </a:p>
          <a:p>
            <a:pPr algn="just"/>
            <a:r>
              <a:rPr lang="en-CA" dirty="0"/>
              <a:t>Applicants living in co-op apartments have a higher likelihood of rejection compared to those in municipal apartments, while those living with parents have a lower likelihood. This suggests housing environment may reflect an applicant's financial stability or credit risk.</a:t>
            </a:r>
          </a:p>
          <a:p>
            <a:pPr algn="just"/>
            <a:endParaRPr lang="en-CA" dirty="0"/>
          </a:p>
          <a:p>
            <a:pPr marL="285750" indent="-285750" algn="just">
              <a:buFont typeface="Arial" panose="020B0604020202020204" pitchFamily="34" charset="0"/>
              <a:buChar char="•"/>
            </a:pPr>
            <a:r>
              <a:rPr lang="en-CA" sz="2000" b="1" u="sng" dirty="0"/>
              <a:t>Marital Status is a Significant Risk Factor</a:t>
            </a:r>
            <a:r>
              <a:rPr lang="en-CA" dirty="0"/>
              <a:t>: </a:t>
            </a:r>
          </a:p>
          <a:p>
            <a:pPr algn="just"/>
            <a:r>
              <a:rPr lang="en-CA" dirty="0"/>
              <a:t>Single applicants have a lower risk of rejection compared to those who are married or in a civil union. This could relate to different financial circumstances associated with married individuals or those in civil unions.</a:t>
            </a:r>
          </a:p>
          <a:p>
            <a:pPr algn="just"/>
            <a:endParaRPr lang="en-CA" dirty="0"/>
          </a:p>
          <a:p>
            <a:pPr marL="285750" indent="-285750" algn="just">
              <a:buFont typeface="Arial" panose="020B0604020202020204" pitchFamily="34" charset="0"/>
              <a:buChar char="•"/>
            </a:pPr>
            <a:r>
              <a:rPr lang="en-CA" sz="2000" b="1" u="sng" dirty="0"/>
              <a:t>Family Member Count Significantly Affects Application Outcomes</a:t>
            </a:r>
            <a:r>
              <a:rPr lang="en-CA" dirty="0"/>
              <a:t>: </a:t>
            </a:r>
          </a:p>
          <a:p>
            <a:pPr algn="just"/>
            <a:r>
              <a:rPr lang="en-CA" dirty="0"/>
              <a:t>Applicants with a higher number of family members are more likely to be rejected compared to single applicants, potentially pointing to the impact of family obligations and responsibilities on credit card approval.</a:t>
            </a:r>
          </a:p>
          <a:p>
            <a:pPr algn="just"/>
            <a:endParaRPr lang="en-CA" dirty="0"/>
          </a:p>
          <a:p>
            <a:pPr marL="285750" indent="-285750" algn="just">
              <a:buFont typeface="Arial" panose="020B0604020202020204" pitchFamily="34" charset="0"/>
              <a:buChar char="•"/>
            </a:pPr>
            <a:r>
              <a:rPr lang="en-CA" sz="2000" b="1" u="sng" dirty="0"/>
              <a:t>Specific Personal Attributes Correlate with Application Outcomes</a:t>
            </a:r>
            <a:r>
              <a:rPr lang="en-CA" dirty="0"/>
              <a:t>: </a:t>
            </a:r>
          </a:p>
          <a:p>
            <a:pPr algn="just"/>
            <a:r>
              <a:rPr lang="en-CA" dirty="0"/>
              <a:t>Gender and days employed also show significant effects on the outcome of credit card applications, with females having a lower likelihood of rejection compared to males, and applicants with fewer days of employment having a higher likelihood of rejection.</a:t>
            </a:r>
          </a:p>
        </p:txBody>
      </p:sp>
    </p:spTree>
    <p:extLst>
      <p:ext uri="{BB962C8B-B14F-4D97-AF65-F5344CB8AC3E}">
        <p14:creationId xmlns:p14="http://schemas.microsoft.com/office/powerpoint/2010/main" val="612240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Recommendations : </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202734" y="1275698"/>
            <a:ext cx="11629047" cy="4647426"/>
          </a:xfrm>
          <a:prstGeom prst="rect">
            <a:avLst/>
          </a:prstGeom>
          <a:noFill/>
        </p:spPr>
        <p:txBody>
          <a:bodyPr wrap="square" rtlCol="0">
            <a:spAutoFit/>
          </a:bodyPr>
          <a:lstStyle/>
          <a:p>
            <a:pPr marL="285750" indent="-285750" algn="just">
              <a:buFont typeface="Arial" panose="020B0604020202020204" pitchFamily="34" charset="0"/>
              <a:buChar char="•"/>
            </a:pPr>
            <a:r>
              <a:rPr lang="en-CA" sz="2000" b="1" u="sng" dirty="0"/>
              <a:t>Enhance Risk Assessment Models</a:t>
            </a:r>
            <a:r>
              <a:rPr lang="en-CA" dirty="0"/>
              <a:t>: </a:t>
            </a:r>
          </a:p>
          <a:p>
            <a:pPr algn="just"/>
            <a:r>
              <a:rPr lang="en-CA" dirty="0"/>
              <a:t>Incorporate housing type as a predictor in credit risk assessment models to better gauge financial stability. Co-op apartment residents may require additional scrutiny, whereas living with parents could be seen as a positive signal.</a:t>
            </a:r>
          </a:p>
          <a:p>
            <a:pPr algn="just"/>
            <a:endParaRPr lang="en-CA" dirty="0"/>
          </a:p>
          <a:p>
            <a:pPr marL="285750" indent="-285750" algn="just">
              <a:buFont typeface="Arial" panose="020B0604020202020204" pitchFamily="34" charset="0"/>
              <a:buChar char="•"/>
            </a:pPr>
            <a:r>
              <a:rPr lang="en-CA" sz="2000" b="1" u="sng" dirty="0"/>
              <a:t>Marital Status as a Risk Modifier</a:t>
            </a:r>
            <a:r>
              <a:rPr lang="en-CA" dirty="0"/>
              <a:t>: </a:t>
            </a:r>
          </a:p>
          <a:p>
            <a:pPr algn="just"/>
            <a:r>
              <a:rPr lang="en-CA" dirty="0"/>
              <a:t>Adjust credit scoring algorithms to reflect the marital status of applicants. Given that single applicants tend to have lower rejection rates, marital status should be factored in to assess financial obligations that might affect creditworthiness.</a:t>
            </a:r>
          </a:p>
          <a:p>
            <a:pPr algn="just"/>
            <a:endParaRPr lang="en-CA" dirty="0"/>
          </a:p>
          <a:p>
            <a:pPr marL="285750" indent="-285750" algn="just">
              <a:buFont typeface="Arial" panose="020B0604020202020204" pitchFamily="34" charset="0"/>
              <a:buChar char="•"/>
            </a:pPr>
            <a:r>
              <a:rPr lang="en-CA" sz="2000" b="1" u="sng" dirty="0"/>
              <a:t>Family Size Consideration</a:t>
            </a:r>
            <a:r>
              <a:rPr lang="en-CA" dirty="0"/>
              <a:t>: </a:t>
            </a:r>
          </a:p>
          <a:p>
            <a:pPr algn="just"/>
            <a:r>
              <a:rPr lang="en-CA" dirty="0"/>
              <a:t>Develop strategies for applicants with larger family sizes since they show a higher likelihood of rejection. This could involve offering financial planning resources or products tailored to applicants with dependents.</a:t>
            </a:r>
          </a:p>
          <a:p>
            <a:pPr algn="just"/>
            <a:endParaRPr lang="en-CA" dirty="0"/>
          </a:p>
          <a:p>
            <a:pPr marL="285750" indent="-285750" algn="just">
              <a:buFont typeface="Arial" panose="020B0604020202020204" pitchFamily="34" charset="0"/>
              <a:buChar char="•"/>
            </a:pPr>
            <a:r>
              <a:rPr lang="en-CA" sz="2000" b="1" u="sng" dirty="0"/>
              <a:t>Employment History Verification</a:t>
            </a:r>
            <a:r>
              <a:rPr lang="en-CA" dirty="0"/>
              <a:t>: </a:t>
            </a:r>
          </a:p>
          <a:p>
            <a:pPr algn="just"/>
            <a:r>
              <a:rPr lang="en-CA" dirty="0"/>
              <a:t>Implement stricter verification processes for employment history as a lower number of employed days is associated with higher rejection rates. Longer employment history could be incentivized or considered a stabilizing factor in the application process.</a:t>
            </a:r>
          </a:p>
        </p:txBody>
      </p:sp>
    </p:spTree>
    <p:extLst>
      <p:ext uri="{BB962C8B-B14F-4D97-AF65-F5344CB8AC3E}">
        <p14:creationId xmlns:p14="http://schemas.microsoft.com/office/powerpoint/2010/main" val="66141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s, pens, and a wall clock">
            <a:extLst>
              <a:ext uri="{FF2B5EF4-FFF2-40B4-BE49-F238E27FC236}">
                <a16:creationId xmlns:a16="http://schemas.microsoft.com/office/drawing/2014/main" id="{D159A467-EA1D-8F3B-740D-0B063DF399A0}"/>
              </a:ext>
            </a:extLst>
          </p:cNvPr>
          <p:cNvPicPr>
            <a:picLocks noChangeAspect="1"/>
          </p:cNvPicPr>
          <p:nvPr/>
        </p:nvPicPr>
        <p:blipFill rotWithShape="1">
          <a:blip r:embed="rId2"/>
          <a:srcRect l="27306" r="12626"/>
          <a:stretch/>
        </p:blipFill>
        <p:spPr>
          <a:xfrm>
            <a:off x="6096000" y="1"/>
            <a:ext cx="6102825" cy="6858000"/>
          </a:xfrm>
          <a:prstGeom prst="rect">
            <a:avLst/>
          </a:prstGeom>
        </p:spPr>
      </p:pic>
      <p:sp>
        <p:nvSpPr>
          <p:cNvPr id="3" name="ZoneTexte 78">
            <a:extLst>
              <a:ext uri="{FF2B5EF4-FFF2-40B4-BE49-F238E27FC236}">
                <a16:creationId xmlns:a16="http://schemas.microsoft.com/office/drawing/2014/main" id="{42B904E7-989E-083B-D382-48843A64ACEA}"/>
              </a:ext>
            </a:extLst>
          </p:cNvPr>
          <p:cNvSpPr txBox="1"/>
          <p:nvPr/>
        </p:nvSpPr>
        <p:spPr>
          <a:xfrm>
            <a:off x="1660467" y="2459504"/>
            <a:ext cx="2389315" cy="1938992"/>
          </a:xfrm>
          <a:prstGeom prst="rect">
            <a:avLst/>
          </a:prstGeom>
          <a:noFill/>
        </p:spPr>
        <p:txBody>
          <a:bodyPr wrap="square" rtlCol="0">
            <a:spAutoFit/>
          </a:bodyPr>
          <a:lstStyle/>
          <a:p>
            <a:pPr algn="ctr"/>
            <a:r>
              <a:rPr lang="en-CA" sz="4000" dirty="0">
                <a:latin typeface="Tw Cen MT" panose="020B0602020104020603" pitchFamily="34" charset="0"/>
              </a:rPr>
              <a:t>Thank you</a:t>
            </a:r>
          </a:p>
          <a:p>
            <a:pPr algn="ctr"/>
            <a:endParaRPr lang="en-CA" sz="4000" dirty="0">
              <a:latin typeface="Tw Cen MT" panose="020B0602020104020603" pitchFamily="34" charset="0"/>
            </a:endParaRPr>
          </a:p>
          <a:p>
            <a:pPr algn="ctr"/>
            <a:r>
              <a:rPr lang="en-CA" sz="4000" dirty="0">
                <a:latin typeface="Tw Cen MT" panose="020B0602020104020603" pitchFamily="34" charset="0"/>
              </a:rPr>
              <a:t>Q &amp; A</a:t>
            </a:r>
          </a:p>
        </p:txBody>
      </p:sp>
    </p:spTree>
    <p:extLst>
      <p:ext uri="{BB962C8B-B14F-4D97-AF65-F5344CB8AC3E}">
        <p14:creationId xmlns:p14="http://schemas.microsoft.com/office/powerpoint/2010/main" val="68203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16832"/>
            <a:ext cx="6073629" cy="646331"/>
          </a:xfrm>
          <a:prstGeom prst="rect">
            <a:avLst/>
          </a:prstGeom>
          <a:noFill/>
        </p:spPr>
        <p:txBody>
          <a:bodyPr wrap="square" rtlCol="0">
            <a:spAutoFit/>
          </a:bodyPr>
          <a:lstStyle/>
          <a:p>
            <a:r>
              <a:rPr lang="en-US" altLang="zh-CN" sz="3600" dirty="0">
                <a:latin typeface="Tw Cen MT" panose="020B0602020104020603" pitchFamily="34" charset="0"/>
              </a:rPr>
              <a:t>Introduction</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ZoneTexte 5"/>
          <p:cNvSpPr txBox="1"/>
          <p:nvPr/>
        </p:nvSpPr>
        <p:spPr>
          <a:xfrm>
            <a:off x="6420842" y="2570205"/>
            <a:ext cx="5192299" cy="3785652"/>
          </a:xfrm>
          <a:prstGeom prst="rect">
            <a:avLst/>
          </a:prstGeom>
          <a:noFill/>
        </p:spPr>
        <p:txBody>
          <a:bodyPr wrap="square" rtlCol="0">
            <a:spAutoFit/>
          </a:bodyPr>
          <a:lstStyle/>
          <a:p>
            <a:pPr marL="285750" indent="-285750">
              <a:buFont typeface="Wingdings" panose="05000000000000000000" pitchFamily="2" charset="2"/>
              <a:buChar char="§"/>
            </a:pPr>
            <a:r>
              <a:rPr lang="en-US" altLang="zh-CN" sz="2400" b="1" dirty="0">
                <a:latin typeface="Tw Cen MT" panose="020B0602020104020603" pitchFamily="34" charset="0"/>
              </a:rPr>
              <a:t>Describe</a:t>
            </a:r>
            <a:r>
              <a:rPr lang="en-US" altLang="zh-CN" sz="2400" dirty="0">
                <a:latin typeface="Tw Cen MT" panose="020B0602020104020603" pitchFamily="34" charset="0"/>
              </a:rPr>
              <a:t> :</a:t>
            </a:r>
            <a:r>
              <a:rPr lang="zh-CN" altLang="en-US" sz="2400" dirty="0">
                <a:latin typeface="Tw Cen MT" panose="020B0602020104020603" pitchFamily="34" charset="0"/>
              </a:rPr>
              <a:t> </a:t>
            </a:r>
            <a:r>
              <a:rPr lang="en-US" altLang="zh-CN" sz="2400" dirty="0">
                <a:latin typeface="Tw Cen MT" panose="020B0602020104020603" pitchFamily="34" charset="0"/>
              </a:rPr>
              <a:t>A</a:t>
            </a:r>
            <a:r>
              <a:rPr lang="en-CA" sz="2400" dirty="0" err="1">
                <a:latin typeface="Tw Cen MT" panose="020B0602020104020603" pitchFamily="34" charset="0"/>
              </a:rPr>
              <a:t>nalyz</a:t>
            </a:r>
            <a:r>
              <a:rPr lang="en-US" altLang="zh-CN" sz="2400" dirty="0" err="1">
                <a:latin typeface="Tw Cen MT" panose="020B0602020104020603" pitchFamily="34" charset="0"/>
              </a:rPr>
              <a:t>ing</a:t>
            </a:r>
            <a:r>
              <a:rPr lang="zh-CN" altLang="en-US" sz="2400" dirty="0">
                <a:latin typeface="Tw Cen MT" panose="020B0602020104020603" pitchFamily="34" charset="0"/>
              </a:rPr>
              <a:t> </a:t>
            </a:r>
            <a:r>
              <a:rPr lang="en-US" altLang="zh-CN" sz="2400" dirty="0">
                <a:latin typeface="Tw Cen MT" panose="020B0602020104020603" pitchFamily="34" charset="0"/>
              </a:rPr>
              <a:t>the</a:t>
            </a:r>
            <a:r>
              <a:rPr lang="zh-CN" altLang="en-US" sz="2400" dirty="0">
                <a:latin typeface="Tw Cen MT" panose="020B0602020104020603" pitchFamily="34" charset="0"/>
              </a:rPr>
              <a:t> </a:t>
            </a:r>
            <a:r>
              <a:rPr lang="en-US" altLang="zh-CN" sz="2400" dirty="0">
                <a:latin typeface="Tw Cen MT" panose="020B0602020104020603" pitchFamily="34" charset="0"/>
              </a:rPr>
              <a:t>customer’s</a:t>
            </a:r>
            <a:r>
              <a:rPr lang="en-CA" sz="2400" dirty="0">
                <a:latin typeface="Tw Cen MT" panose="020B0602020104020603" pitchFamily="34" charset="0"/>
              </a:rPr>
              <a:t> information</a:t>
            </a:r>
            <a:r>
              <a:rPr lang="zh-CN" altLang="en-US" sz="2400" dirty="0">
                <a:latin typeface="Tw Cen MT" panose="020B0602020104020603" pitchFamily="34" charset="0"/>
              </a:rPr>
              <a:t> </a:t>
            </a:r>
            <a:r>
              <a:rPr lang="en-US" altLang="zh-CN" sz="2400" dirty="0">
                <a:latin typeface="Tw Cen MT" panose="020B0602020104020603" pitchFamily="34" charset="0"/>
              </a:rPr>
              <a:t>from</a:t>
            </a:r>
            <a:r>
              <a:rPr lang="zh-CN" altLang="en-US" sz="2400" dirty="0">
                <a:latin typeface="Tw Cen MT" panose="020B0602020104020603" pitchFamily="34" charset="0"/>
              </a:rPr>
              <a:t> </a:t>
            </a:r>
            <a:r>
              <a:rPr lang="en-US" altLang="zh-CN" sz="2400" dirty="0">
                <a:latin typeface="Tw Cen MT" panose="020B0602020104020603" pitchFamily="34" charset="0"/>
              </a:rPr>
              <a:t>the</a:t>
            </a:r>
            <a:r>
              <a:rPr lang="zh-CN" altLang="en-US" sz="2400" dirty="0">
                <a:latin typeface="Tw Cen MT" panose="020B0602020104020603" pitchFamily="34" charset="0"/>
              </a:rPr>
              <a:t> </a:t>
            </a:r>
            <a:r>
              <a:rPr lang="en-US" altLang="zh-CN" sz="2400" dirty="0">
                <a:latin typeface="Tw Cen MT" panose="020B0602020104020603" pitchFamily="34" charset="0"/>
              </a:rPr>
              <a:t>dataset</a:t>
            </a:r>
            <a:r>
              <a:rPr lang="en-CA" sz="2400" dirty="0">
                <a:latin typeface="Tw Cen MT" panose="020B0602020104020603" pitchFamily="34" charset="0"/>
              </a:rPr>
              <a:t>, </a:t>
            </a:r>
            <a:r>
              <a:rPr lang="en-US" altLang="zh-CN" sz="2400" dirty="0">
                <a:latin typeface="Tw Cen MT" panose="020B0602020104020603" pitchFamily="34" charset="0"/>
              </a:rPr>
              <a:t>including</a:t>
            </a:r>
            <a:r>
              <a:rPr lang="zh-CN" altLang="en-US" sz="2400" dirty="0">
                <a:latin typeface="Tw Cen MT" panose="020B0602020104020603" pitchFamily="34" charset="0"/>
              </a:rPr>
              <a:t> </a:t>
            </a:r>
            <a:r>
              <a:rPr lang="en-CA" sz="2400" dirty="0">
                <a:latin typeface="Tw Cen MT" panose="020B0602020104020603" pitchFamily="34" charset="0"/>
              </a:rPr>
              <a:t>credit history, income, employment status, and other relevant features</a:t>
            </a:r>
            <a:r>
              <a:rPr lang="en-US" altLang="zh-CN" sz="2400" dirty="0">
                <a:latin typeface="Tw Cen MT" panose="020B0602020104020603" pitchFamily="34" charset="0"/>
              </a:rPr>
              <a:t>,</a:t>
            </a:r>
            <a:r>
              <a:rPr lang="en-CA" sz="2400" dirty="0">
                <a:latin typeface="Tw Cen MT" panose="020B0602020104020603" pitchFamily="34" charset="0"/>
              </a:rPr>
              <a:t> to predict whether an applicant is likely to be a responsible cardholder.</a:t>
            </a:r>
          </a:p>
          <a:p>
            <a:pPr marL="285750" indent="-285750">
              <a:buFont typeface="Wingdings" panose="05000000000000000000" pitchFamily="2" charset="2"/>
              <a:buChar char="§"/>
            </a:pPr>
            <a:endParaRPr lang="en-CA" sz="2400" dirty="0">
              <a:latin typeface="Tw Cen MT" panose="020B0602020104020603" pitchFamily="34" charset="0"/>
            </a:endParaRPr>
          </a:p>
          <a:p>
            <a:pPr marL="285750" indent="-285750">
              <a:buFont typeface="Wingdings" panose="05000000000000000000" pitchFamily="2" charset="2"/>
              <a:buChar char="§"/>
            </a:pPr>
            <a:r>
              <a:rPr lang="en-US" altLang="zh-CN" sz="2400" b="1" dirty="0">
                <a:latin typeface="Tw Cen MT" panose="020B0602020104020603" pitchFamily="34" charset="0"/>
              </a:rPr>
              <a:t>Purpose</a:t>
            </a:r>
            <a:r>
              <a:rPr lang="en-US" altLang="zh-CN" sz="2400" dirty="0">
                <a:latin typeface="Tw Cen MT" panose="020B0602020104020603" pitchFamily="34" charset="0"/>
              </a:rPr>
              <a:t> :</a:t>
            </a:r>
            <a:r>
              <a:rPr lang="zh-CN" altLang="en-US" sz="2400" dirty="0">
                <a:latin typeface="Tw Cen MT" panose="020B0602020104020603" pitchFamily="34" charset="0"/>
              </a:rPr>
              <a:t> </a:t>
            </a:r>
            <a:r>
              <a:rPr lang="en-US" altLang="zh-CN" sz="2400" dirty="0">
                <a:latin typeface="Tw Cen MT" panose="020B0602020104020603" pitchFamily="34" charset="0"/>
              </a:rPr>
              <a:t>To</a:t>
            </a:r>
            <a:r>
              <a:rPr lang="zh-CN" altLang="en-US" sz="2400" dirty="0">
                <a:latin typeface="Tw Cen MT" panose="020B0602020104020603" pitchFamily="34" charset="0"/>
              </a:rPr>
              <a:t> </a:t>
            </a:r>
            <a:r>
              <a:rPr lang="en-US" altLang="zh-CN" sz="2400" dirty="0">
                <a:latin typeface="Tw Cen MT" panose="020B0602020104020603" pitchFamily="34" charset="0"/>
              </a:rPr>
              <a:t>predict</a:t>
            </a:r>
            <a:r>
              <a:rPr lang="zh-CN" altLang="en-US" sz="2400" dirty="0">
                <a:latin typeface="Tw Cen MT" panose="020B0602020104020603" pitchFamily="34" charset="0"/>
              </a:rPr>
              <a:t> </a:t>
            </a:r>
            <a:r>
              <a:rPr lang="en-US" altLang="zh-CN" sz="2400" dirty="0">
                <a:latin typeface="Tw Cen MT" panose="020B0602020104020603" pitchFamily="34" charset="0"/>
              </a:rPr>
              <a:t>the</a:t>
            </a:r>
            <a:r>
              <a:rPr lang="zh-CN" altLang="en-US" sz="2400" dirty="0">
                <a:latin typeface="Tw Cen MT" panose="020B0602020104020603" pitchFamily="34" charset="0"/>
              </a:rPr>
              <a:t> </a:t>
            </a:r>
            <a:r>
              <a:rPr lang="en-US" altLang="zh-CN" sz="2400" dirty="0">
                <a:latin typeface="Tw Cen MT" panose="020B0602020104020603" pitchFamily="34" charset="0"/>
              </a:rPr>
              <a:t>approvement</a:t>
            </a:r>
            <a:r>
              <a:rPr lang="zh-CN" altLang="en-US" sz="2400" dirty="0">
                <a:latin typeface="Tw Cen MT" panose="020B0602020104020603" pitchFamily="34" charset="0"/>
              </a:rPr>
              <a:t> </a:t>
            </a:r>
            <a:r>
              <a:rPr lang="en-US" altLang="zh-CN" sz="2400" dirty="0">
                <a:latin typeface="Tw Cen MT" panose="020B0602020104020603" pitchFamily="34" charset="0"/>
              </a:rPr>
              <a:t>of</a:t>
            </a:r>
            <a:r>
              <a:rPr lang="zh-CN" altLang="en-US" sz="2400" dirty="0">
                <a:latin typeface="Tw Cen MT" panose="020B0602020104020603" pitchFamily="34" charset="0"/>
              </a:rPr>
              <a:t> </a:t>
            </a:r>
            <a:r>
              <a:rPr lang="en-US" altLang="zh-CN" sz="2400" dirty="0">
                <a:latin typeface="Tw Cen MT" panose="020B0602020104020603" pitchFamily="34" charset="0"/>
              </a:rPr>
              <a:t>the</a:t>
            </a:r>
            <a:r>
              <a:rPr lang="zh-CN" altLang="en-US" sz="2400" dirty="0">
                <a:latin typeface="Tw Cen MT" panose="020B0602020104020603" pitchFamily="34" charset="0"/>
              </a:rPr>
              <a:t> </a:t>
            </a:r>
            <a:r>
              <a:rPr lang="en-US" altLang="zh-CN" sz="2400" dirty="0">
                <a:latin typeface="Tw Cen MT" panose="020B0602020104020603" pitchFamily="34" charset="0"/>
              </a:rPr>
              <a:t>customer’s</a:t>
            </a:r>
            <a:r>
              <a:rPr lang="zh-CN" altLang="en-US" sz="2400" dirty="0">
                <a:latin typeface="Tw Cen MT" panose="020B0602020104020603" pitchFamily="34" charset="0"/>
              </a:rPr>
              <a:t> </a:t>
            </a:r>
            <a:r>
              <a:rPr lang="en-US" altLang="zh-CN" sz="2400" dirty="0">
                <a:latin typeface="Tw Cen MT" panose="020B0602020104020603" pitchFamily="34" charset="0"/>
              </a:rPr>
              <a:t>credit</a:t>
            </a:r>
            <a:r>
              <a:rPr lang="zh-CN" altLang="en-US" sz="2400" dirty="0">
                <a:latin typeface="Tw Cen MT" panose="020B0602020104020603" pitchFamily="34" charset="0"/>
              </a:rPr>
              <a:t> </a:t>
            </a:r>
            <a:r>
              <a:rPr lang="en-US" altLang="zh-CN" sz="2400" dirty="0">
                <a:latin typeface="Tw Cen MT" panose="020B0602020104020603" pitchFamily="34" charset="0"/>
              </a:rPr>
              <a:t>card</a:t>
            </a:r>
            <a:r>
              <a:rPr lang="zh-CN" altLang="en-US" sz="2400" dirty="0">
                <a:latin typeface="Tw Cen MT" panose="020B0602020104020603" pitchFamily="34" charset="0"/>
              </a:rPr>
              <a:t> </a:t>
            </a:r>
            <a:r>
              <a:rPr lang="en-US" altLang="zh-CN" sz="2400" dirty="0">
                <a:latin typeface="Tw Cen MT" panose="020B0602020104020603" pitchFamily="34" charset="0"/>
              </a:rPr>
              <a:t>application.</a:t>
            </a:r>
            <a:endParaRPr lang="en-CA" altLang="zh-CN" sz="2400" dirty="0">
              <a:latin typeface="Tw Cen MT" panose="020B0602020104020603" pitchFamily="34" charset="0"/>
            </a:endParaRPr>
          </a:p>
        </p:txBody>
      </p:sp>
      <p:sp>
        <p:nvSpPr>
          <p:cNvPr id="10" name="Organigramme : Disque magnétique 8">
            <a:extLst>
              <a:ext uri="{FF2B5EF4-FFF2-40B4-BE49-F238E27FC236}">
                <a16:creationId xmlns:a16="http://schemas.microsoft.com/office/drawing/2014/main" id="{D3B8A413-5562-0EAD-7732-061F76A50962}"/>
              </a:ext>
            </a:extLst>
          </p:cNvPr>
          <p:cNvSpPr/>
          <p:nvPr/>
        </p:nvSpPr>
        <p:spPr>
          <a:xfrm>
            <a:off x="266393" y="2357165"/>
            <a:ext cx="5691062" cy="4431560"/>
          </a:xfrm>
          <a:prstGeom prst="flowChartMagneticDisk">
            <a:avLst/>
          </a:prstGeom>
          <a:solidFill>
            <a:srgbClr val="C2FA0E"/>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CA"/>
          </a:p>
        </p:txBody>
      </p:sp>
      <p:sp>
        <p:nvSpPr>
          <p:cNvPr id="12" name="ZoneTexte 10">
            <a:extLst>
              <a:ext uri="{FF2B5EF4-FFF2-40B4-BE49-F238E27FC236}">
                <a16:creationId xmlns:a16="http://schemas.microsoft.com/office/drawing/2014/main" id="{1743646B-B9B4-E8A5-3F3E-6D85339094A8}"/>
              </a:ext>
            </a:extLst>
          </p:cNvPr>
          <p:cNvSpPr txBox="1"/>
          <p:nvPr/>
        </p:nvSpPr>
        <p:spPr>
          <a:xfrm>
            <a:off x="578859" y="3893644"/>
            <a:ext cx="1968113" cy="2462213"/>
          </a:xfrm>
          <a:prstGeom prst="rect">
            <a:avLst/>
          </a:prstGeom>
          <a:noFill/>
        </p:spPr>
        <p:txBody>
          <a:bodyPr wrap="square" rtlCol="0">
            <a:spAutoFit/>
          </a:bodyPr>
          <a:lstStyle/>
          <a:p>
            <a:r>
              <a:rPr lang="en-US" altLang="zh-CN" sz="1400" b="1" dirty="0"/>
              <a:t>10</a:t>
            </a:r>
            <a:r>
              <a:rPr lang="zh-CN" altLang="en-US" sz="1400" b="1" dirty="0"/>
              <a:t> </a:t>
            </a:r>
            <a:r>
              <a:rPr lang="en-CA" sz="1400" b="1" dirty="0"/>
              <a:t>Numerical input:</a:t>
            </a:r>
          </a:p>
          <a:p>
            <a:pPr marL="285750" indent="-285750">
              <a:buFont typeface="Wingdings" panose="05000000000000000000" pitchFamily="2" charset="2"/>
              <a:buChar char="v"/>
            </a:pPr>
            <a:r>
              <a:rPr lang="en-CA" sz="1400" dirty="0" err="1"/>
              <a:t>Ind_ID</a:t>
            </a:r>
            <a:endParaRPr lang="en-CA" sz="1400" dirty="0"/>
          </a:p>
          <a:p>
            <a:pPr marL="285750" indent="-285750">
              <a:buFont typeface="Wingdings" panose="05000000000000000000" pitchFamily="2" charset="2"/>
              <a:buChar char="v"/>
            </a:pPr>
            <a:r>
              <a:rPr lang="en-CA" sz="1400" dirty="0"/>
              <a:t>CHILDREN</a:t>
            </a:r>
          </a:p>
          <a:p>
            <a:pPr marL="285750" indent="-285750">
              <a:buFont typeface="Wingdings" panose="05000000000000000000" pitchFamily="2" charset="2"/>
              <a:buChar char="v"/>
            </a:pPr>
            <a:r>
              <a:rPr lang="en-CA" sz="1400" dirty="0" err="1"/>
              <a:t>Annual_income</a:t>
            </a:r>
            <a:endParaRPr lang="en-CA" sz="1400" dirty="0"/>
          </a:p>
          <a:p>
            <a:pPr marL="285750" indent="-285750">
              <a:buFont typeface="Wingdings" panose="05000000000000000000" pitchFamily="2" charset="2"/>
              <a:buChar char="v"/>
            </a:pPr>
            <a:r>
              <a:rPr lang="en-CA" sz="1400" dirty="0" err="1"/>
              <a:t>Birthday_count</a:t>
            </a:r>
            <a:endParaRPr lang="en-CA" sz="1400" dirty="0"/>
          </a:p>
          <a:p>
            <a:pPr marL="285750" indent="-285750">
              <a:buFont typeface="Wingdings" panose="05000000000000000000" pitchFamily="2" charset="2"/>
              <a:buChar char="v"/>
            </a:pPr>
            <a:r>
              <a:rPr lang="en-CA" sz="1400" dirty="0" err="1"/>
              <a:t>Employed_days</a:t>
            </a:r>
            <a:endParaRPr lang="en-CA" sz="1400" dirty="0"/>
          </a:p>
          <a:p>
            <a:pPr marL="285750" indent="-285750">
              <a:buFont typeface="Wingdings" panose="05000000000000000000" pitchFamily="2" charset="2"/>
              <a:buChar char="v"/>
            </a:pPr>
            <a:r>
              <a:rPr lang="en-CA" sz="1400" dirty="0" err="1"/>
              <a:t>Mobile_phone</a:t>
            </a:r>
            <a:endParaRPr lang="en-CA" sz="1400" dirty="0"/>
          </a:p>
          <a:p>
            <a:pPr marL="285750" indent="-285750">
              <a:buFont typeface="Wingdings" panose="05000000000000000000" pitchFamily="2" charset="2"/>
              <a:buChar char="v"/>
            </a:pPr>
            <a:r>
              <a:rPr lang="en-CA" sz="1400" dirty="0" err="1"/>
              <a:t>Work_Phone</a:t>
            </a:r>
            <a:endParaRPr lang="en-CA" sz="1400" dirty="0"/>
          </a:p>
          <a:p>
            <a:pPr marL="285750" indent="-285750">
              <a:buFont typeface="Wingdings" panose="05000000000000000000" pitchFamily="2" charset="2"/>
              <a:buChar char="v"/>
            </a:pPr>
            <a:r>
              <a:rPr lang="en-CA" sz="1400" dirty="0"/>
              <a:t>Phone</a:t>
            </a:r>
          </a:p>
          <a:p>
            <a:pPr marL="285750" indent="-285750">
              <a:buFont typeface="Wingdings" panose="05000000000000000000" pitchFamily="2" charset="2"/>
              <a:buChar char="v"/>
            </a:pPr>
            <a:r>
              <a:rPr lang="en-CA" sz="1400" dirty="0"/>
              <a:t>EMAIL_ID</a:t>
            </a:r>
          </a:p>
          <a:p>
            <a:pPr marL="285750" indent="-285750">
              <a:buFont typeface="Wingdings" panose="05000000000000000000" pitchFamily="2" charset="2"/>
              <a:buChar char="v"/>
            </a:pPr>
            <a:r>
              <a:rPr lang="en-CA" sz="1400" dirty="0" err="1"/>
              <a:t>Family_Members</a:t>
            </a:r>
            <a:endParaRPr lang="en-CA" sz="1400" dirty="0"/>
          </a:p>
        </p:txBody>
      </p:sp>
      <p:sp>
        <p:nvSpPr>
          <p:cNvPr id="13" name="ZoneTexte 10">
            <a:extLst>
              <a:ext uri="{FF2B5EF4-FFF2-40B4-BE49-F238E27FC236}">
                <a16:creationId xmlns:a16="http://schemas.microsoft.com/office/drawing/2014/main" id="{7637A1C9-62FE-2C81-9DB2-9A43891E2CD1}"/>
              </a:ext>
            </a:extLst>
          </p:cNvPr>
          <p:cNvSpPr txBox="1"/>
          <p:nvPr/>
        </p:nvSpPr>
        <p:spPr>
          <a:xfrm>
            <a:off x="4824941" y="4962978"/>
            <a:ext cx="1132514" cy="738664"/>
          </a:xfrm>
          <a:prstGeom prst="rect">
            <a:avLst/>
          </a:prstGeom>
          <a:noFill/>
        </p:spPr>
        <p:txBody>
          <a:bodyPr wrap="square" rtlCol="0">
            <a:spAutoFit/>
          </a:bodyPr>
          <a:lstStyle/>
          <a:p>
            <a:pPr marL="285750" indent="-285750">
              <a:buFont typeface="Wingdings" panose="05000000000000000000" pitchFamily="2" charset="2"/>
              <a:buChar char="v"/>
            </a:pPr>
            <a:endParaRPr lang="en-CA" sz="1400" dirty="0"/>
          </a:p>
          <a:p>
            <a:pPr marL="285750" indent="-285750">
              <a:buFont typeface="Wingdings" panose="05000000000000000000" pitchFamily="2" charset="2"/>
              <a:buChar char="v"/>
            </a:pPr>
            <a:r>
              <a:rPr lang="en-CA" sz="1400" b="1" dirty="0"/>
              <a:t>Target</a:t>
            </a:r>
            <a:r>
              <a:rPr lang="en-CA" sz="1400" dirty="0"/>
              <a:t>:</a:t>
            </a:r>
          </a:p>
          <a:p>
            <a:pPr marL="285750" indent="-285750">
              <a:buFont typeface="Wingdings" panose="05000000000000000000" pitchFamily="2" charset="2"/>
              <a:buChar char="v"/>
            </a:pPr>
            <a:r>
              <a:rPr lang="en-CA" sz="1400" dirty="0"/>
              <a:t>label</a:t>
            </a:r>
          </a:p>
        </p:txBody>
      </p:sp>
      <p:sp>
        <p:nvSpPr>
          <p:cNvPr id="14" name="ZoneTexte 10">
            <a:extLst>
              <a:ext uri="{FF2B5EF4-FFF2-40B4-BE49-F238E27FC236}">
                <a16:creationId xmlns:a16="http://schemas.microsoft.com/office/drawing/2014/main" id="{8EC55B56-55B7-801B-7372-FAB5E3366DD2}"/>
              </a:ext>
            </a:extLst>
          </p:cNvPr>
          <p:cNvSpPr txBox="1"/>
          <p:nvPr/>
        </p:nvSpPr>
        <p:spPr>
          <a:xfrm>
            <a:off x="2690071" y="4109087"/>
            <a:ext cx="1968113" cy="2031325"/>
          </a:xfrm>
          <a:prstGeom prst="rect">
            <a:avLst/>
          </a:prstGeom>
          <a:noFill/>
        </p:spPr>
        <p:txBody>
          <a:bodyPr wrap="square" rtlCol="0">
            <a:spAutoFit/>
          </a:bodyPr>
          <a:lstStyle/>
          <a:p>
            <a:r>
              <a:rPr lang="en-US" altLang="zh-CN" sz="1400" b="1" dirty="0"/>
              <a:t>8</a:t>
            </a:r>
            <a:r>
              <a:rPr lang="zh-CN" altLang="en-US" sz="1400" b="1" dirty="0"/>
              <a:t> </a:t>
            </a:r>
            <a:r>
              <a:rPr lang="en-CA" sz="1400" b="1" dirty="0"/>
              <a:t>Categorical input:</a:t>
            </a:r>
          </a:p>
          <a:p>
            <a:pPr marL="285750" indent="-285750">
              <a:buFont typeface="Wingdings" panose="05000000000000000000" pitchFamily="2" charset="2"/>
              <a:buChar char="v"/>
            </a:pPr>
            <a:r>
              <a:rPr lang="en-CA" sz="1400" dirty="0"/>
              <a:t>GENDER</a:t>
            </a:r>
          </a:p>
          <a:p>
            <a:pPr marL="285750" indent="-285750">
              <a:buFont typeface="Wingdings" panose="05000000000000000000" pitchFamily="2" charset="2"/>
              <a:buChar char="v"/>
            </a:pPr>
            <a:r>
              <a:rPr lang="en-CA" sz="1400" dirty="0" err="1"/>
              <a:t>Car_Owner</a:t>
            </a:r>
            <a:endParaRPr lang="en-CA" sz="1400" dirty="0"/>
          </a:p>
          <a:p>
            <a:pPr marL="285750" indent="-285750">
              <a:buFont typeface="Wingdings" panose="05000000000000000000" pitchFamily="2" charset="2"/>
              <a:buChar char="v"/>
            </a:pPr>
            <a:r>
              <a:rPr lang="en-CA" sz="1400" dirty="0" err="1"/>
              <a:t>Propert_Owner</a:t>
            </a:r>
            <a:endParaRPr lang="en-CA" sz="1400" dirty="0"/>
          </a:p>
          <a:p>
            <a:pPr marL="285750" indent="-285750">
              <a:buFont typeface="Wingdings" panose="05000000000000000000" pitchFamily="2" charset="2"/>
              <a:buChar char="v"/>
            </a:pPr>
            <a:r>
              <a:rPr lang="en-CA" sz="1400" dirty="0" err="1"/>
              <a:t>Type_Income</a:t>
            </a:r>
            <a:endParaRPr lang="en-CA" sz="1400" dirty="0"/>
          </a:p>
          <a:p>
            <a:pPr marL="285750" indent="-285750">
              <a:buFont typeface="Wingdings" panose="05000000000000000000" pitchFamily="2" charset="2"/>
              <a:buChar char="v"/>
            </a:pPr>
            <a:r>
              <a:rPr lang="en-CA" sz="1400" dirty="0"/>
              <a:t>EDUCATION</a:t>
            </a:r>
          </a:p>
          <a:p>
            <a:pPr marL="285750" indent="-285750">
              <a:buFont typeface="Wingdings" panose="05000000000000000000" pitchFamily="2" charset="2"/>
              <a:buChar char="v"/>
            </a:pPr>
            <a:r>
              <a:rPr lang="en-CA" sz="1400" dirty="0" err="1"/>
              <a:t>Marital_status</a:t>
            </a:r>
            <a:endParaRPr lang="en-CA" sz="1400" dirty="0"/>
          </a:p>
          <a:p>
            <a:pPr marL="285750" indent="-285750">
              <a:buFont typeface="Wingdings" panose="05000000000000000000" pitchFamily="2" charset="2"/>
              <a:buChar char="v"/>
            </a:pPr>
            <a:r>
              <a:rPr lang="en-CA" sz="1400" dirty="0" err="1"/>
              <a:t>Housing_type</a:t>
            </a:r>
            <a:endParaRPr lang="en-CA" sz="1400" dirty="0"/>
          </a:p>
          <a:p>
            <a:pPr marL="285750" indent="-285750">
              <a:buFont typeface="Wingdings" panose="05000000000000000000" pitchFamily="2" charset="2"/>
              <a:buChar char="v"/>
            </a:pPr>
            <a:r>
              <a:rPr lang="en-CA" sz="1400" dirty="0" err="1"/>
              <a:t>Type_Occupation</a:t>
            </a:r>
            <a:endParaRPr lang="en-CA" sz="1400" dirty="0"/>
          </a:p>
        </p:txBody>
      </p:sp>
      <p:sp>
        <p:nvSpPr>
          <p:cNvPr id="16" name="TextBox 15">
            <a:extLst>
              <a:ext uri="{FF2B5EF4-FFF2-40B4-BE49-F238E27FC236}">
                <a16:creationId xmlns:a16="http://schemas.microsoft.com/office/drawing/2014/main" id="{56B6B1C4-F453-A238-55CC-612325DFC137}"/>
              </a:ext>
            </a:extLst>
          </p:cNvPr>
          <p:cNvSpPr txBox="1"/>
          <p:nvPr/>
        </p:nvSpPr>
        <p:spPr>
          <a:xfrm>
            <a:off x="67112" y="1057989"/>
            <a:ext cx="12057775" cy="1184940"/>
          </a:xfrm>
          <a:prstGeom prst="rect">
            <a:avLst/>
          </a:prstGeom>
          <a:noFill/>
        </p:spPr>
        <p:txBody>
          <a:bodyPr wrap="square">
            <a:spAutoFit/>
          </a:bodyPr>
          <a:lstStyle/>
          <a:p>
            <a:pPr marL="285750" indent="-285750">
              <a:buFont typeface="Wingdings" panose="05000000000000000000" pitchFamily="2" charset="2"/>
              <a:buChar char="§"/>
            </a:pPr>
            <a:r>
              <a:rPr lang="en-US" altLang="zh-CN" sz="2000" b="1" dirty="0">
                <a:latin typeface="Tw Cen MT" panose="020B0602020104020603" pitchFamily="34" charset="0"/>
              </a:rPr>
              <a:t>Data</a:t>
            </a:r>
            <a:r>
              <a:rPr lang="zh-CN" altLang="en-US" sz="2000" b="1" dirty="0">
                <a:latin typeface="Tw Cen MT" panose="020B0602020104020603" pitchFamily="34" charset="0"/>
              </a:rPr>
              <a:t> </a:t>
            </a:r>
            <a:r>
              <a:rPr lang="en-US" altLang="zh-CN" sz="2000" b="1" dirty="0">
                <a:latin typeface="Tw Cen MT" panose="020B0602020104020603" pitchFamily="34" charset="0"/>
              </a:rPr>
              <a:t>Source </a:t>
            </a:r>
            <a:r>
              <a:rPr lang="en-US" altLang="zh-CN" sz="2000" dirty="0">
                <a:latin typeface="Tw Cen MT" panose="020B0602020104020603" pitchFamily="34" charset="0"/>
              </a:rPr>
              <a:t>:</a:t>
            </a:r>
            <a:r>
              <a:rPr lang="zh-CN" altLang="en-US" sz="2000" dirty="0">
                <a:latin typeface="Tw Cen MT" panose="020B0602020104020603" pitchFamily="34" charset="0"/>
              </a:rPr>
              <a:t> </a:t>
            </a:r>
            <a:r>
              <a:rPr lang="en-US" altLang="zh-CN" sz="2000" dirty="0">
                <a:latin typeface="Tw Cen MT" panose="020B0602020104020603" pitchFamily="34" charset="0"/>
              </a:rPr>
              <a:t>Data is taken from Kaggle</a:t>
            </a:r>
            <a:r>
              <a:rPr lang="en-US" altLang="zh-CN" sz="1900" dirty="0">
                <a:latin typeface="Tw Cen MT" panose="020B0602020104020603" pitchFamily="34" charset="0"/>
              </a:rPr>
              <a:t>: </a:t>
            </a:r>
            <a:r>
              <a:rPr lang="en-US" altLang="zh-CN" sz="1900" dirty="0">
                <a:latin typeface="Tw Cen MT" panose="020B0602020104020603" pitchFamily="34" charset="0"/>
                <a:hlinkClick r:id="rId2"/>
              </a:rPr>
              <a:t>https://www.kaggle.com/datasets/rohitudageri/credit-card-details/data</a:t>
            </a:r>
            <a:r>
              <a:rPr lang="en-US" altLang="zh-CN" sz="1900" dirty="0">
                <a:latin typeface="Tw Cen MT" panose="020B0602020104020603" pitchFamily="34" charset="0"/>
              </a:rPr>
              <a:t>.</a:t>
            </a:r>
          </a:p>
          <a:p>
            <a:pPr marL="285750" indent="-285750">
              <a:buFont typeface="Wingdings" panose="05000000000000000000" pitchFamily="2" charset="2"/>
              <a:buChar char="§"/>
            </a:pPr>
            <a:endParaRPr lang="en-US" altLang="zh-CN" sz="1100" dirty="0">
              <a:latin typeface="Tw Cen MT" panose="020B0602020104020603" pitchFamily="34" charset="0"/>
            </a:endParaRPr>
          </a:p>
          <a:p>
            <a:pPr marL="285750" indent="-285750">
              <a:buFont typeface="Wingdings" panose="05000000000000000000" pitchFamily="2" charset="2"/>
              <a:buChar char="§"/>
            </a:pPr>
            <a:r>
              <a:rPr lang="en-CA" sz="2000" dirty="0">
                <a:latin typeface="Tw Cen MT" panose="020B0602020104020603" pitchFamily="34" charset="0"/>
              </a:rPr>
              <a:t>The dataset contains 1</a:t>
            </a:r>
            <a:r>
              <a:rPr lang="en-US" altLang="zh-CN" sz="2000" dirty="0">
                <a:latin typeface="Tw Cen MT" panose="020B0602020104020603" pitchFamily="34" charset="0"/>
              </a:rPr>
              <a:t>9</a:t>
            </a:r>
            <a:r>
              <a:rPr lang="en-CA" sz="2000" dirty="0">
                <a:latin typeface="Tw Cen MT" panose="020B0602020104020603" pitchFamily="34" charset="0"/>
              </a:rPr>
              <a:t> variables </a:t>
            </a:r>
            <a:r>
              <a:rPr lang="en-US" altLang="zh-CN" sz="2000" dirty="0">
                <a:latin typeface="Tw Cen MT" panose="020B0602020104020603" pitchFamily="34" charset="0"/>
              </a:rPr>
              <a:t>and</a:t>
            </a:r>
            <a:r>
              <a:rPr lang="zh-CN" altLang="en-US" sz="2000" dirty="0">
                <a:latin typeface="Tw Cen MT" panose="020B0602020104020603" pitchFamily="34" charset="0"/>
              </a:rPr>
              <a:t> </a:t>
            </a:r>
            <a:r>
              <a:rPr lang="en-CA" sz="2000" dirty="0">
                <a:latin typeface="Tw Cen MT" panose="020B0602020104020603" pitchFamily="34" charset="0"/>
              </a:rPr>
              <a:t>1,</a:t>
            </a:r>
            <a:r>
              <a:rPr lang="en-US" altLang="zh-CN" sz="2000" dirty="0">
                <a:latin typeface="Tw Cen MT" panose="020B0602020104020603" pitchFamily="34" charset="0"/>
              </a:rPr>
              <a:t>548</a:t>
            </a:r>
            <a:r>
              <a:rPr lang="en-CA" sz="2000" dirty="0">
                <a:latin typeface="Tw Cen MT" panose="020B0602020104020603" pitchFamily="34" charset="0"/>
              </a:rPr>
              <a:t> observations. </a:t>
            </a:r>
            <a:r>
              <a:rPr lang="en-US" altLang="zh-CN" sz="2000" dirty="0">
                <a:latin typeface="Tw Cen MT" panose="020B0602020104020603" pitchFamily="34" charset="0"/>
              </a:rPr>
              <a:t>There</a:t>
            </a:r>
            <a:r>
              <a:rPr lang="zh-CN" altLang="en-US" sz="2000" dirty="0">
                <a:latin typeface="Tw Cen MT" panose="020B0602020104020603" pitchFamily="34" charset="0"/>
              </a:rPr>
              <a:t> </a:t>
            </a:r>
            <a:r>
              <a:rPr lang="en-US" altLang="zh-CN" sz="2000" dirty="0">
                <a:latin typeface="Tw Cen MT" panose="020B0602020104020603" pitchFamily="34" charset="0"/>
              </a:rPr>
              <a:t>exist</a:t>
            </a:r>
            <a:r>
              <a:rPr lang="en-CA" sz="2000" dirty="0">
                <a:latin typeface="Tw Cen MT" panose="020B0602020104020603" pitchFamily="34" charset="0"/>
              </a:rPr>
              <a:t> missing value</a:t>
            </a:r>
            <a:r>
              <a:rPr lang="en-US" altLang="zh-CN" sz="2000" dirty="0">
                <a:latin typeface="Tw Cen MT" panose="020B0602020104020603" pitchFamily="34" charset="0"/>
              </a:rPr>
              <a:t>s,</a:t>
            </a:r>
            <a:r>
              <a:rPr lang="zh-CN" altLang="en-US" sz="2000" dirty="0">
                <a:latin typeface="Tw Cen MT" panose="020B0602020104020603" pitchFamily="34" charset="0"/>
              </a:rPr>
              <a:t> </a:t>
            </a:r>
            <a:r>
              <a:rPr lang="en-CA" sz="2000" dirty="0">
                <a:latin typeface="Tw Cen MT" panose="020B0602020104020603" pitchFamily="34" charset="0"/>
              </a:rPr>
              <a:t>no </a:t>
            </a:r>
            <a:r>
              <a:rPr lang="en-US" altLang="zh-CN" sz="2000" dirty="0">
                <a:latin typeface="Tw Cen MT" panose="020B0602020104020603" pitchFamily="34" charset="0"/>
              </a:rPr>
              <a:t>duplicate</a:t>
            </a:r>
            <a:r>
              <a:rPr lang="en-CA" sz="2000" dirty="0">
                <a:latin typeface="Tw Cen MT" panose="020B0602020104020603" pitchFamily="34" charset="0"/>
              </a:rPr>
              <a:t> data are found.</a:t>
            </a:r>
          </a:p>
          <a:p>
            <a:pPr marL="285750" indent="-285750">
              <a:buFont typeface="Wingdings" panose="05000000000000000000" pitchFamily="2" charset="2"/>
              <a:buChar char="§"/>
            </a:pPr>
            <a:endParaRPr lang="en-CA" sz="2000" dirty="0">
              <a:latin typeface="Tw Cen MT" panose="020B0602020104020603" pitchFamily="34" charset="0"/>
            </a:endParaRPr>
          </a:p>
        </p:txBody>
      </p:sp>
    </p:spTree>
    <p:extLst>
      <p:ext uri="{BB962C8B-B14F-4D97-AF65-F5344CB8AC3E}">
        <p14:creationId xmlns:p14="http://schemas.microsoft.com/office/powerpoint/2010/main" val="21614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51670" y="380591"/>
            <a:ext cx="10942803" cy="707886"/>
          </a:xfrm>
          <a:prstGeom prst="rect">
            <a:avLst/>
          </a:prstGeom>
          <a:noFill/>
        </p:spPr>
        <p:txBody>
          <a:bodyPr wrap="square" rtlCol="0">
            <a:spAutoFit/>
          </a:bodyPr>
          <a:lstStyle/>
          <a:p>
            <a:r>
              <a:rPr lang="en-CA" sz="4000" dirty="0">
                <a:latin typeface="Tw Cen MT" panose="020B0602020104020603" pitchFamily="34" charset="0"/>
              </a:rPr>
              <a:t>Objectives</a:t>
            </a:r>
            <a:endParaRPr lang="en-CA" sz="4000" dirty="0"/>
          </a:p>
        </p:txBody>
      </p:sp>
      <p:sp>
        <p:nvSpPr>
          <p:cNvPr id="4" name="Rectangle 3"/>
          <p:cNvSpPr/>
          <p:nvPr/>
        </p:nvSpPr>
        <p:spPr>
          <a:xfrm>
            <a:off x="360726" y="1065618"/>
            <a:ext cx="168618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2046913" y="1065834"/>
            <a:ext cx="177007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ZoneTexte 5"/>
          <p:cNvSpPr txBox="1"/>
          <p:nvPr/>
        </p:nvSpPr>
        <p:spPr>
          <a:xfrm>
            <a:off x="291327" y="1222429"/>
            <a:ext cx="11471181" cy="1292662"/>
          </a:xfrm>
          <a:prstGeom prst="rect">
            <a:avLst/>
          </a:prstGeom>
          <a:noFill/>
        </p:spPr>
        <p:txBody>
          <a:bodyPr wrap="square" rtlCol="0">
            <a:spAutoFit/>
          </a:bodyPr>
          <a:lstStyle/>
          <a:p>
            <a:pPr algn="just"/>
            <a:r>
              <a:rPr lang="en-US" altLang="zh-CN" sz="2400" b="1" dirty="0">
                <a:latin typeface="Tw Cen MT" panose="020B0602020104020603" pitchFamily="34" charset="0"/>
              </a:rPr>
              <a:t>Primary Objective</a:t>
            </a:r>
          </a:p>
          <a:p>
            <a:pPr algn="just"/>
            <a:r>
              <a:rPr lang="en-US" altLang="zh-CN" dirty="0">
                <a:latin typeface="Tw Cen MT" panose="020B0602020104020603" pitchFamily="34" charset="0"/>
              </a:rPr>
              <a:t>The primary objective is typically centered around determining whether a credit card application should be approved or denied based on certain features and criteria. The primary goal is binary in nature, focusing on classifying applications into two categories: approved or not approved.</a:t>
            </a:r>
            <a:endParaRPr lang="en-CA" dirty="0">
              <a:latin typeface="Tw Cen MT" panose="020B0602020104020603" pitchFamily="34" charset="0"/>
            </a:endParaRPr>
          </a:p>
        </p:txBody>
      </p:sp>
      <p:sp>
        <p:nvSpPr>
          <p:cNvPr id="7" name="ZoneTexte 6"/>
          <p:cNvSpPr txBox="1"/>
          <p:nvPr/>
        </p:nvSpPr>
        <p:spPr>
          <a:xfrm>
            <a:off x="291328" y="2515091"/>
            <a:ext cx="11609344" cy="4339650"/>
          </a:xfrm>
          <a:prstGeom prst="rect">
            <a:avLst/>
          </a:prstGeom>
          <a:noFill/>
        </p:spPr>
        <p:txBody>
          <a:bodyPr wrap="square" rtlCol="0">
            <a:spAutoFit/>
          </a:bodyPr>
          <a:lstStyle/>
          <a:p>
            <a:pPr algn="just"/>
            <a:r>
              <a:rPr lang="en-CA" sz="2400" b="1" dirty="0">
                <a:latin typeface="Tw Cen MT" panose="020B0602020104020603" pitchFamily="34" charset="0"/>
              </a:rPr>
              <a:t>Secondary Objectives</a:t>
            </a:r>
            <a:r>
              <a:rPr lang="en-US" altLang="zh-CN" sz="2400" dirty="0">
                <a:latin typeface="Tw Cen MT" panose="020B0602020104020603" pitchFamily="34" charset="0"/>
              </a:rPr>
              <a:t>:</a:t>
            </a:r>
          </a:p>
          <a:p>
            <a:pPr algn="just"/>
            <a:r>
              <a:rPr lang="en-US" altLang="zh-CN" b="1" dirty="0">
                <a:latin typeface="Tw Cen MT" panose="020B0602020104020603" pitchFamily="34" charset="0"/>
              </a:rPr>
              <a:t>Accuracy</a:t>
            </a:r>
            <a:r>
              <a:rPr lang="en-US" altLang="zh-CN" dirty="0">
                <a:latin typeface="Tw Cen MT" panose="020B0602020104020603" pitchFamily="34" charset="0"/>
              </a:rPr>
              <a:t>: Achieve a high accuracy in predicting credit card approval status to ensure that the model makes correct predictions on a balanced dataset.</a:t>
            </a:r>
          </a:p>
          <a:p>
            <a:pPr algn="just"/>
            <a:r>
              <a:rPr lang="en-US" altLang="zh-CN" b="1" dirty="0">
                <a:latin typeface="Tw Cen MT" panose="020B0602020104020603" pitchFamily="34" charset="0"/>
              </a:rPr>
              <a:t>Precision and Recall: </a:t>
            </a:r>
            <a:r>
              <a:rPr lang="en-US" altLang="zh-CN" dirty="0">
                <a:latin typeface="Tw Cen MT" panose="020B0602020104020603" pitchFamily="34" charset="0"/>
              </a:rPr>
              <a:t>Balance precision (the ratio of true positive predictions to the total predicted positives) and recall (the ratio of true positive predictions to the total actual positives) to manage the trade-off between minimizing false positives and false negatives.</a:t>
            </a:r>
          </a:p>
          <a:p>
            <a:pPr algn="just"/>
            <a:r>
              <a:rPr lang="en-US" altLang="zh-CN" b="1" dirty="0">
                <a:latin typeface="Tw Cen MT" panose="020B0602020104020603" pitchFamily="34" charset="0"/>
              </a:rPr>
              <a:t>Interpretability</a:t>
            </a:r>
            <a:r>
              <a:rPr lang="en-US" altLang="zh-CN" dirty="0">
                <a:latin typeface="Tw Cen MT" panose="020B0602020104020603" pitchFamily="34" charset="0"/>
              </a:rPr>
              <a:t>: Ensure that the model is interpretable and provides insights into the factors influencing credit card approval decisions. This is crucial for regulatory compliance and building trust in the model.</a:t>
            </a:r>
          </a:p>
          <a:p>
            <a:pPr algn="just"/>
            <a:r>
              <a:rPr lang="en-US" altLang="zh-CN" b="1" dirty="0">
                <a:latin typeface="Tw Cen MT" panose="020B0602020104020603" pitchFamily="34" charset="0"/>
              </a:rPr>
              <a:t>Feature Importance</a:t>
            </a:r>
            <a:r>
              <a:rPr lang="en-US" altLang="zh-CN" dirty="0">
                <a:latin typeface="Tw Cen MT" panose="020B0602020104020603" pitchFamily="34" charset="0"/>
              </a:rPr>
              <a:t>: Identify the most significant features influencing the credit card approval decision. Understanding these features can provide valuable insights for decision-makers.</a:t>
            </a:r>
          </a:p>
          <a:p>
            <a:pPr algn="just"/>
            <a:r>
              <a:rPr lang="en-US" altLang="zh-CN" b="1" dirty="0">
                <a:latin typeface="Tw Cen MT" panose="020B0602020104020603" pitchFamily="34" charset="0"/>
              </a:rPr>
              <a:t>Fairness and Bias</a:t>
            </a:r>
            <a:r>
              <a:rPr lang="en-US" altLang="zh-CN" dirty="0">
                <a:latin typeface="Tw Cen MT" panose="020B0602020104020603" pitchFamily="34" charset="0"/>
              </a:rPr>
              <a:t>: Evaluate and mitigate potential biases in the model predictions to ensure fair treatment of all applicants, regardless of demographic or other protected characteristics.</a:t>
            </a:r>
          </a:p>
          <a:p>
            <a:pPr algn="just"/>
            <a:r>
              <a:rPr lang="en-US" altLang="zh-CN" b="1" dirty="0">
                <a:latin typeface="Tw Cen MT" panose="020B0602020104020603" pitchFamily="34" charset="0"/>
              </a:rPr>
              <a:t>Efficiency</a:t>
            </a:r>
            <a:r>
              <a:rPr lang="en-US" altLang="zh-CN" dirty="0">
                <a:latin typeface="Tw Cen MT" panose="020B0602020104020603" pitchFamily="34" charset="0"/>
              </a:rPr>
              <a:t>: Consider the computational efficiency of the model, especially in real-time or large-scale deployment scenarios.</a:t>
            </a:r>
          </a:p>
          <a:p>
            <a:pPr algn="just"/>
            <a:r>
              <a:rPr lang="en-US" altLang="zh-CN" b="1" dirty="0">
                <a:latin typeface="Tw Cen MT" panose="020B0602020104020603" pitchFamily="34" charset="0"/>
              </a:rPr>
              <a:t>Risk Management</a:t>
            </a:r>
            <a:r>
              <a:rPr lang="en-US" altLang="zh-CN" dirty="0">
                <a:latin typeface="Tw Cen MT" panose="020B0602020104020603" pitchFamily="34" charset="0"/>
              </a:rPr>
              <a:t>: Assess the risk associated with credit card approval decisions and incorporate risk management strategies into the model evaluation.</a:t>
            </a:r>
            <a:endParaRPr lang="en-CA" dirty="0">
              <a:latin typeface="Tw Cen MT" panose="020B0602020104020603" pitchFamily="34" charset="0"/>
            </a:endParaRPr>
          </a:p>
        </p:txBody>
      </p:sp>
    </p:spTree>
    <p:extLst>
      <p:ext uri="{BB962C8B-B14F-4D97-AF65-F5344CB8AC3E}">
        <p14:creationId xmlns:p14="http://schemas.microsoft.com/office/powerpoint/2010/main" val="2822755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Methodology</a:t>
            </a:r>
            <a:r>
              <a:rPr lang="zh-CN" altLang="en-US" sz="3600" dirty="0">
                <a:latin typeface="Tw Cen MT" panose="020B0602020104020603" pitchFamily="34" charset="0"/>
              </a:rPr>
              <a:t> </a:t>
            </a:r>
            <a:r>
              <a:rPr lang="en-CA" altLang="zh-CN" sz="3600" dirty="0">
                <a:latin typeface="Tw Cen MT" panose="020B0602020104020603" pitchFamily="34" charset="0"/>
              </a:rPr>
              <a:t>:</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4" y="948690"/>
            <a:ext cx="11629047" cy="6001643"/>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Data Definitions</a:t>
            </a:r>
          </a:p>
          <a:p>
            <a:pPr algn="just"/>
            <a:r>
              <a:rPr lang="en-CA" b="1" dirty="0" err="1"/>
              <a:t>Ind_ID</a:t>
            </a:r>
            <a:r>
              <a:rPr lang="en-CA" dirty="0"/>
              <a:t>: </a:t>
            </a:r>
            <a:r>
              <a:rPr lang="zh-CN" altLang="en-US" dirty="0"/>
              <a:t>  </a:t>
            </a:r>
            <a:r>
              <a:rPr lang="en-CA" dirty="0"/>
              <a:t>Client ID</a:t>
            </a:r>
          </a:p>
          <a:p>
            <a:pPr algn="just"/>
            <a:r>
              <a:rPr lang="en-CA" b="1" dirty="0"/>
              <a:t>Gender</a:t>
            </a:r>
            <a:r>
              <a:rPr lang="en-CA" dirty="0"/>
              <a:t>: </a:t>
            </a:r>
            <a:r>
              <a:rPr lang="zh-CN" altLang="en-US" dirty="0"/>
              <a:t> </a:t>
            </a:r>
            <a:r>
              <a:rPr lang="en-CA" dirty="0"/>
              <a:t> Gender information</a:t>
            </a:r>
          </a:p>
          <a:p>
            <a:pPr algn="just"/>
            <a:r>
              <a:rPr lang="en-CA" b="1" dirty="0" err="1"/>
              <a:t>Car_owner</a:t>
            </a:r>
            <a:r>
              <a:rPr lang="en-CA" dirty="0"/>
              <a:t>: </a:t>
            </a:r>
            <a:r>
              <a:rPr lang="zh-CN" altLang="en-US" dirty="0"/>
              <a:t> </a:t>
            </a:r>
            <a:r>
              <a:rPr lang="en-CA" dirty="0"/>
              <a:t> Having car or not</a:t>
            </a:r>
          </a:p>
          <a:p>
            <a:pPr algn="just"/>
            <a:r>
              <a:rPr lang="en-CA" b="1" dirty="0" err="1"/>
              <a:t>Propert_owner</a:t>
            </a:r>
            <a:r>
              <a:rPr lang="en-CA" dirty="0"/>
              <a:t>:   Having property or not</a:t>
            </a:r>
          </a:p>
          <a:p>
            <a:pPr algn="just"/>
            <a:r>
              <a:rPr lang="en-CA" b="1" dirty="0"/>
              <a:t>Children</a:t>
            </a:r>
            <a:r>
              <a:rPr lang="en-CA" dirty="0"/>
              <a:t>:   Count of children</a:t>
            </a:r>
          </a:p>
          <a:p>
            <a:pPr algn="just"/>
            <a:r>
              <a:rPr lang="en-CA" b="1" dirty="0" err="1"/>
              <a:t>Annual_income</a:t>
            </a:r>
            <a:r>
              <a:rPr lang="en-CA" dirty="0"/>
              <a:t>:   Annual income</a:t>
            </a:r>
          </a:p>
          <a:p>
            <a:pPr algn="just"/>
            <a:r>
              <a:rPr lang="en-CA" b="1" dirty="0" err="1"/>
              <a:t>Type_Income</a:t>
            </a:r>
            <a:r>
              <a:rPr lang="en-CA" dirty="0"/>
              <a:t>:   Income type</a:t>
            </a:r>
          </a:p>
          <a:p>
            <a:pPr algn="just"/>
            <a:r>
              <a:rPr lang="en-CA" b="1" dirty="0"/>
              <a:t>Education</a:t>
            </a:r>
            <a:r>
              <a:rPr lang="en-CA" dirty="0"/>
              <a:t>:   Education level</a:t>
            </a:r>
          </a:p>
          <a:p>
            <a:pPr algn="just"/>
            <a:r>
              <a:rPr lang="en-CA" b="1" dirty="0" err="1"/>
              <a:t>Marital_status</a:t>
            </a:r>
            <a:r>
              <a:rPr lang="en-CA" dirty="0"/>
              <a:t>:   </a:t>
            </a:r>
            <a:r>
              <a:rPr lang="en-CA" dirty="0" err="1"/>
              <a:t>Marital_status</a:t>
            </a:r>
            <a:endParaRPr lang="en-CA" dirty="0"/>
          </a:p>
          <a:p>
            <a:pPr algn="just"/>
            <a:r>
              <a:rPr lang="en-CA" b="1" dirty="0" err="1"/>
              <a:t>Housing_type</a:t>
            </a:r>
            <a:r>
              <a:rPr lang="en-CA" dirty="0"/>
              <a:t>:   Living style</a:t>
            </a:r>
          </a:p>
          <a:p>
            <a:pPr algn="just"/>
            <a:r>
              <a:rPr lang="en-CA" b="1" dirty="0" err="1"/>
              <a:t>Birthday_count</a:t>
            </a:r>
            <a:r>
              <a:rPr lang="en-CA" dirty="0"/>
              <a:t>:   Use backward count from current day (0), -1 means yesterday.</a:t>
            </a:r>
          </a:p>
          <a:p>
            <a:pPr algn="just"/>
            <a:r>
              <a:rPr lang="en-CA" b="1" dirty="0" err="1"/>
              <a:t>Employed_days</a:t>
            </a:r>
            <a:r>
              <a:rPr lang="en-CA" dirty="0"/>
              <a:t>:   Start date of employment. Use backward count from current day (0). Positive value means, individual is currently unemployed.</a:t>
            </a:r>
          </a:p>
          <a:p>
            <a:pPr algn="just"/>
            <a:r>
              <a:rPr lang="en-CA" b="1" dirty="0" err="1"/>
              <a:t>Mobile_phone</a:t>
            </a:r>
            <a:r>
              <a:rPr lang="en-CA" dirty="0"/>
              <a:t>:   Any mobile phone</a:t>
            </a:r>
          </a:p>
          <a:p>
            <a:pPr algn="just"/>
            <a:r>
              <a:rPr lang="en-CA" b="1" dirty="0" err="1"/>
              <a:t>Work_phone</a:t>
            </a:r>
            <a:r>
              <a:rPr lang="en-CA" dirty="0"/>
              <a:t>:   Any work phone</a:t>
            </a:r>
          </a:p>
          <a:p>
            <a:pPr algn="just"/>
            <a:r>
              <a:rPr lang="en-CA" b="1" dirty="0"/>
              <a:t>Phone</a:t>
            </a:r>
            <a:r>
              <a:rPr lang="en-CA" dirty="0"/>
              <a:t>:   Any phone number</a:t>
            </a:r>
          </a:p>
          <a:p>
            <a:pPr algn="just"/>
            <a:r>
              <a:rPr lang="en-CA" b="1" dirty="0"/>
              <a:t>EMAIL_ID</a:t>
            </a:r>
            <a:r>
              <a:rPr lang="en-CA" dirty="0"/>
              <a:t>:  Any email ID</a:t>
            </a:r>
          </a:p>
          <a:p>
            <a:pPr algn="just"/>
            <a:r>
              <a:rPr lang="en-CA" b="1" dirty="0" err="1"/>
              <a:t>Type_Occupation</a:t>
            </a:r>
            <a:r>
              <a:rPr lang="en-CA" dirty="0"/>
              <a:t>: </a:t>
            </a:r>
            <a:r>
              <a:rPr lang="zh-CN" altLang="en-US" dirty="0"/>
              <a:t>  </a:t>
            </a:r>
            <a:r>
              <a:rPr lang="en-CA" dirty="0"/>
              <a:t>Occupation</a:t>
            </a:r>
          </a:p>
          <a:p>
            <a:pPr algn="just"/>
            <a:r>
              <a:rPr lang="en-CA" b="1" dirty="0" err="1"/>
              <a:t>Family_Members</a:t>
            </a:r>
            <a:r>
              <a:rPr lang="en-CA" dirty="0"/>
              <a:t>: </a:t>
            </a:r>
            <a:r>
              <a:rPr lang="zh-CN" altLang="en-US" dirty="0"/>
              <a:t> </a:t>
            </a:r>
            <a:r>
              <a:rPr lang="en-CA" dirty="0"/>
              <a:t>Family size</a:t>
            </a:r>
          </a:p>
          <a:p>
            <a:pPr algn="just"/>
            <a:r>
              <a:rPr lang="en-CA" b="1" dirty="0"/>
              <a:t>Label</a:t>
            </a:r>
            <a:r>
              <a:rPr lang="en-CA" dirty="0"/>
              <a:t>: </a:t>
            </a:r>
            <a:r>
              <a:rPr lang="zh-CN" altLang="en-US" dirty="0"/>
              <a:t> </a:t>
            </a:r>
            <a:r>
              <a:rPr lang="en-CA" dirty="0"/>
              <a:t>0 is application approved and 1 is application rejected.</a:t>
            </a:r>
          </a:p>
        </p:txBody>
      </p:sp>
    </p:spTree>
    <p:extLst>
      <p:ext uri="{BB962C8B-B14F-4D97-AF65-F5344CB8AC3E}">
        <p14:creationId xmlns:p14="http://schemas.microsoft.com/office/powerpoint/2010/main" val="362055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Methodology</a:t>
            </a:r>
            <a:r>
              <a:rPr lang="zh-CN" altLang="en-US" sz="3600" dirty="0">
                <a:latin typeface="Tw Cen MT" panose="020B0602020104020603" pitchFamily="34" charset="0"/>
              </a:rPr>
              <a:t> </a:t>
            </a:r>
            <a:r>
              <a:rPr lang="en-CA" altLang="zh-CN" sz="3600" dirty="0">
                <a:latin typeface="Tw Cen MT" panose="020B0602020104020603" pitchFamily="34" charset="0"/>
              </a:rPr>
              <a:t>:</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4" y="959575"/>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Data Validation – missing values</a:t>
            </a:r>
          </a:p>
        </p:txBody>
      </p:sp>
      <p:sp>
        <p:nvSpPr>
          <p:cNvPr id="8" name="TextBox 7">
            <a:extLst>
              <a:ext uri="{FF2B5EF4-FFF2-40B4-BE49-F238E27FC236}">
                <a16:creationId xmlns:a16="http://schemas.microsoft.com/office/drawing/2014/main" id="{DFC29478-ABBD-8726-FFED-E75C92A0A6F9}"/>
              </a:ext>
            </a:extLst>
          </p:cNvPr>
          <p:cNvSpPr txBox="1"/>
          <p:nvPr/>
        </p:nvSpPr>
        <p:spPr>
          <a:xfrm>
            <a:off x="134224" y="1455070"/>
            <a:ext cx="3643745" cy="369332"/>
          </a:xfrm>
          <a:prstGeom prst="rect">
            <a:avLst/>
          </a:prstGeom>
          <a:noFill/>
        </p:spPr>
        <p:txBody>
          <a:bodyPr wrap="square">
            <a:spAutoFit/>
          </a:bodyPr>
          <a:lstStyle/>
          <a:p>
            <a:pPr algn="just"/>
            <a:r>
              <a:rPr lang="en-CA" dirty="0"/>
              <a:t>• </a:t>
            </a:r>
            <a:r>
              <a:rPr lang="en-US" altLang="zh-CN" dirty="0"/>
              <a:t>For</a:t>
            </a:r>
            <a:r>
              <a:rPr lang="zh-CN" altLang="en-US" dirty="0"/>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Numerical variables</a:t>
            </a:r>
            <a:r>
              <a:rPr lang="en-US" altLang="zh-CN" sz="1800" dirty="0">
                <a:latin typeface="Calibri" panose="020F0502020204030204" pitchFamily="34" charset="0"/>
                <a:ea typeface="DengXian" panose="02010600030101010101" pitchFamily="2" charset="-122"/>
                <a:cs typeface="Times New Roman" panose="02020603050405020304" pitchFamily="18" charset="0"/>
              </a:rPr>
              <a:t>:</a:t>
            </a:r>
          </a:p>
        </p:txBody>
      </p:sp>
      <p:pic>
        <p:nvPicPr>
          <p:cNvPr id="9" name="Picture 8">
            <a:extLst>
              <a:ext uri="{FF2B5EF4-FFF2-40B4-BE49-F238E27FC236}">
                <a16:creationId xmlns:a16="http://schemas.microsoft.com/office/drawing/2014/main" id="{E92C5F85-4642-A75D-7660-9443759DE5DE}"/>
              </a:ext>
            </a:extLst>
          </p:cNvPr>
          <p:cNvPicPr>
            <a:picLocks noChangeAspect="1"/>
          </p:cNvPicPr>
          <p:nvPr/>
        </p:nvPicPr>
        <p:blipFill>
          <a:blip r:embed="rId2"/>
          <a:stretch>
            <a:fillRect/>
          </a:stretch>
        </p:blipFill>
        <p:spPr>
          <a:xfrm>
            <a:off x="372342" y="1852484"/>
            <a:ext cx="5245100" cy="711200"/>
          </a:xfrm>
          <a:prstGeom prst="rect">
            <a:avLst/>
          </a:prstGeom>
        </p:spPr>
      </p:pic>
      <p:sp>
        <p:nvSpPr>
          <p:cNvPr id="10" name="TextBox 9">
            <a:extLst>
              <a:ext uri="{FF2B5EF4-FFF2-40B4-BE49-F238E27FC236}">
                <a16:creationId xmlns:a16="http://schemas.microsoft.com/office/drawing/2014/main" id="{6A6F90A2-8B7C-2A96-86B5-8693F9F26791}"/>
              </a:ext>
            </a:extLst>
          </p:cNvPr>
          <p:cNvSpPr txBox="1"/>
          <p:nvPr/>
        </p:nvSpPr>
        <p:spPr>
          <a:xfrm>
            <a:off x="275360" y="5529093"/>
            <a:ext cx="5116649" cy="369332"/>
          </a:xfrm>
          <a:prstGeom prst="rect">
            <a:avLst/>
          </a:prstGeom>
          <a:noFill/>
        </p:spPr>
        <p:txBody>
          <a:bodyPr wrap="square">
            <a:spAutoFit/>
          </a:bodyPr>
          <a:lstStyle/>
          <a:p>
            <a:pPr algn="just"/>
            <a:r>
              <a:rPr lang="en-US" sz="1800" dirty="0">
                <a:effectLst/>
                <a:latin typeface="Calibri" panose="020F0502020204030204" pitchFamily="34" charset="0"/>
                <a:ea typeface="DengXian" panose="02010600030101010101" pitchFamily="2" charset="-122"/>
                <a:cs typeface="Times New Roman" panose="02020603050405020304" pitchFamily="18" charset="0"/>
              </a:rPr>
              <a:t>Replace Numerical  Missing Values with Median</a:t>
            </a:r>
            <a:r>
              <a:rPr lang="en-CA" dirty="0">
                <a:effectLst/>
              </a:rPr>
              <a:t> </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743B541A-68D9-ACDB-127E-B844A2DF66A0}"/>
              </a:ext>
            </a:extLst>
          </p:cNvPr>
          <p:cNvPicPr>
            <a:picLocks noChangeAspect="1"/>
          </p:cNvPicPr>
          <p:nvPr/>
        </p:nvPicPr>
        <p:blipFill>
          <a:blip r:embed="rId3"/>
          <a:stretch>
            <a:fillRect/>
          </a:stretch>
        </p:blipFill>
        <p:spPr>
          <a:xfrm>
            <a:off x="372342" y="2825586"/>
            <a:ext cx="2120900" cy="2463800"/>
          </a:xfrm>
          <a:prstGeom prst="rect">
            <a:avLst/>
          </a:prstGeom>
        </p:spPr>
      </p:pic>
      <p:sp>
        <p:nvSpPr>
          <p:cNvPr id="12" name="TextBox 11">
            <a:extLst>
              <a:ext uri="{FF2B5EF4-FFF2-40B4-BE49-F238E27FC236}">
                <a16:creationId xmlns:a16="http://schemas.microsoft.com/office/drawing/2014/main" id="{3509A7D7-0FDF-CEF8-3D24-44FFA49A8F1A}"/>
              </a:ext>
            </a:extLst>
          </p:cNvPr>
          <p:cNvSpPr txBox="1"/>
          <p:nvPr/>
        </p:nvSpPr>
        <p:spPr>
          <a:xfrm>
            <a:off x="6690984" y="1055806"/>
            <a:ext cx="3643745" cy="369332"/>
          </a:xfrm>
          <a:prstGeom prst="rect">
            <a:avLst/>
          </a:prstGeom>
          <a:noFill/>
        </p:spPr>
        <p:txBody>
          <a:bodyPr wrap="square">
            <a:spAutoFit/>
          </a:bodyPr>
          <a:lstStyle/>
          <a:p>
            <a:pPr algn="just"/>
            <a:r>
              <a:rPr lang="en-CA" dirty="0"/>
              <a:t>• </a:t>
            </a:r>
            <a:r>
              <a:rPr lang="en-US" altLang="zh-CN" dirty="0"/>
              <a:t>For</a:t>
            </a:r>
            <a:r>
              <a:rPr lang="zh-CN" altLang="en-US" dirty="0"/>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Categorical  variables</a:t>
            </a:r>
            <a:r>
              <a:rPr lang="en-US" altLang="zh-CN" sz="1800" dirty="0">
                <a:latin typeface="Calibri" panose="020F0502020204030204" pitchFamily="34" charset="0"/>
                <a:ea typeface="DengXian" panose="02010600030101010101" pitchFamily="2" charset="-122"/>
                <a:cs typeface="Times New Roman" panose="02020603050405020304" pitchFamily="18" charset="0"/>
              </a:rPr>
              <a:t>:</a:t>
            </a:r>
          </a:p>
        </p:txBody>
      </p:sp>
      <p:pic>
        <p:nvPicPr>
          <p:cNvPr id="13" name="Picture 12">
            <a:extLst>
              <a:ext uri="{FF2B5EF4-FFF2-40B4-BE49-F238E27FC236}">
                <a16:creationId xmlns:a16="http://schemas.microsoft.com/office/drawing/2014/main" id="{B90B8182-DFB5-ADD2-10F0-C1FF154B2A94}"/>
              </a:ext>
            </a:extLst>
          </p:cNvPr>
          <p:cNvPicPr>
            <a:picLocks noChangeAspect="1"/>
          </p:cNvPicPr>
          <p:nvPr/>
        </p:nvPicPr>
        <p:blipFill>
          <a:blip r:embed="rId4"/>
          <a:stretch>
            <a:fillRect/>
          </a:stretch>
        </p:blipFill>
        <p:spPr>
          <a:xfrm>
            <a:off x="6924482" y="1475152"/>
            <a:ext cx="4279900" cy="698500"/>
          </a:xfrm>
          <a:prstGeom prst="rect">
            <a:avLst/>
          </a:prstGeom>
        </p:spPr>
      </p:pic>
      <p:pic>
        <p:nvPicPr>
          <p:cNvPr id="14" name="Picture 13">
            <a:extLst>
              <a:ext uri="{FF2B5EF4-FFF2-40B4-BE49-F238E27FC236}">
                <a16:creationId xmlns:a16="http://schemas.microsoft.com/office/drawing/2014/main" id="{BEF34E45-8EAA-D4F3-58BD-99178AE7FCFB}"/>
              </a:ext>
            </a:extLst>
          </p:cNvPr>
          <p:cNvPicPr>
            <a:picLocks noChangeAspect="1"/>
          </p:cNvPicPr>
          <p:nvPr/>
        </p:nvPicPr>
        <p:blipFill>
          <a:blip r:embed="rId5"/>
          <a:stretch>
            <a:fillRect/>
          </a:stretch>
        </p:blipFill>
        <p:spPr>
          <a:xfrm>
            <a:off x="6924482" y="2297709"/>
            <a:ext cx="4152900" cy="1549400"/>
          </a:xfrm>
          <a:prstGeom prst="rect">
            <a:avLst/>
          </a:prstGeom>
        </p:spPr>
      </p:pic>
      <p:pic>
        <p:nvPicPr>
          <p:cNvPr id="15" name="Picture 14">
            <a:extLst>
              <a:ext uri="{FF2B5EF4-FFF2-40B4-BE49-F238E27FC236}">
                <a16:creationId xmlns:a16="http://schemas.microsoft.com/office/drawing/2014/main" id="{C413CC3A-CDBA-5401-5DC8-A9E2DC7AC7FF}"/>
              </a:ext>
            </a:extLst>
          </p:cNvPr>
          <p:cNvPicPr>
            <a:picLocks noChangeAspect="1"/>
          </p:cNvPicPr>
          <p:nvPr/>
        </p:nvPicPr>
        <p:blipFill>
          <a:blip r:embed="rId6"/>
          <a:stretch>
            <a:fillRect/>
          </a:stretch>
        </p:blipFill>
        <p:spPr>
          <a:xfrm>
            <a:off x="6924482" y="4262749"/>
            <a:ext cx="4914900" cy="1524000"/>
          </a:xfrm>
          <a:prstGeom prst="rect">
            <a:avLst/>
          </a:prstGeom>
        </p:spPr>
      </p:pic>
      <p:sp>
        <p:nvSpPr>
          <p:cNvPr id="16" name="TextBox 15">
            <a:extLst>
              <a:ext uri="{FF2B5EF4-FFF2-40B4-BE49-F238E27FC236}">
                <a16:creationId xmlns:a16="http://schemas.microsoft.com/office/drawing/2014/main" id="{1471C8CC-8127-5195-820A-700BE5CA9731}"/>
              </a:ext>
            </a:extLst>
          </p:cNvPr>
          <p:cNvSpPr txBox="1"/>
          <p:nvPr/>
        </p:nvSpPr>
        <p:spPr>
          <a:xfrm>
            <a:off x="6924482" y="3879957"/>
            <a:ext cx="5116649" cy="369332"/>
          </a:xfrm>
          <a:prstGeom prst="rect">
            <a:avLst/>
          </a:prstGeom>
          <a:noFill/>
        </p:spPr>
        <p:txBody>
          <a:bodyPr wrap="square">
            <a:spAutoFit/>
          </a:bodyPr>
          <a:lstStyle/>
          <a:p>
            <a:pPr algn="just"/>
            <a:r>
              <a:rPr lang="en-US" sz="1800" dirty="0">
                <a:effectLst/>
                <a:latin typeface="Calibri" panose="020F0502020204030204" pitchFamily="34" charset="0"/>
                <a:ea typeface="DengXian" panose="02010600030101010101" pitchFamily="2" charset="-122"/>
                <a:cs typeface="Times New Roman" panose="02020603050405020304" pitchFamily="18" charset="0"/>
              </a:rPr>
              <a:t>Replace Missing Values for Gender with Mode</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8E014334-B7A4-2EC1-CE91-850B20250778}"/>
              </a:ext>
            </a:extLst>
          </p:cNvPr>
          <p:cNvSpPr txBox="1"/>
          <p:nvPr/>
        </p:nvSpPr>
        <p:spPr>
          <a:xfrm>
            <a:off x="6941127" y="5800209"/>
            <a:ext cx="5116649" cy="646331"/>
          </a:xfrm>
          <a:prstGeom prst="rect">
            <a:avLst/>
          </a:prstGeom>
          <a:noFill/>
        </p:spPr>
        <p:txBody>
          <a:bodyPr wrap="square">
            <a:spAutoFit/>
          </a:bodyPr>
          <a:lstStyle/>
          <a:p>
            <a:pPr algn="just"/>
            <a:r>
              <a:rPr lang="en-US" sz="1800" dirty="0">
                <a:effectLst/>
                <a:latin typeface="Calibri" panose="020F0502020204030204" pitchFamily="34" charset="0"/>
                <a:ea typeface="DengXian" panose="02010600030101010101" pitchFamily="2" charset="-122"/>
                <a:cs typeface="Times New Roman" panose="02020603050405020304" pitchFamily="18" charset="0"/>
              </a:rPr>
              <a:t>Replace Missing Values for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Type_Occupation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with "Unknown</a:t>
            </a:r>
            <a:r>
              <a:rPr lang="en-CA" dirty="0">
                <a:effectLst/>
              </a:rPr>
              <a:t> </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8608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Methodology</a:t>
            </a:r>
            <a:r>
              <a:rPr lang="zh-CN" altLang="en-US" sz="3600" dirty="0">
                <a:latin typeface="Tw Cen MT" panose="020B0602020104020603" pitchFamily="34" charset="0"/>
              </a:rPr>
              <a:t> </a:t>
            </a:r>
            <a:r>
              <a:rPr lang="en-CA" altLang="zh-CN" sz="3600" dirty="0">
                <a:latin typeface="Tw Cen MT" panose="020B0602020104020603" pitchFamily="34" charset="0"/>
              </a:rPr>
              <a:t>:</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4" y="959575"/>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Data Validation – </a:t>
            </a:r>
            <a:r>
              <a:rPr lang="en-US" altLang="zh-CN" sz="2400" b="1" dirty="0">
                <a:latin typeface="Tw Cen MT" panose="020B0602020104020603" pitchFamily="34" charset="0"/>
              </a:rPr>
              <a:t>outliers</a:t>
            </a:r>
            <a:endParaRPr lang="en-CA" sz="2400" b="1" dirty="0">
              <a:latin typeface="Tw Cen MT" panose="020B0602020104020603" pitchFamily="34" charset="0"/>
            </a:endParaRPr>
          </a:p>
        </p:txBody>
      </p:sp>
      <p:sp>
        <p:nvSpPr>
          <p:cNvPr id="8" name="TextBox 7">
            <a:extLst>
              <a:ext uri="{FF2B5EF4-FFF2-40B4-BE49-F238E27FC236}">
                <a16:creationId xmlns:a16="http://schemas.microsoft.com/office/drawing/2014/main" id="{DFC29478-ABBD-8726-FFED-E75C92A0A6F9}"/>
              </a:ext>
            </a:extLst>
          </p:cNvPr>
          <p:cNvSpPr txBox="1"/>
          <p:nvPr/>
        </p:nvSpPr>
        <p:spPr>
          <a:xfrm>
            <a:off x="134224" y="1455070"/>
            <a:ext cx="2555847" cy="369332"/>
          </a:xfrm>
          <a:prstGeom prst="rect">
            <a:avLst/>
          </a:prstGeom>
          <a:noFill/>
        </p:spPr>
        <p:txBody>
          <a:bodyPr wrap="square">
            <a:spAutoFit/>
          </a:bodyPr>
          <a:lstStyle/>
          <a:p>
            <a:pPr algn="just"/>
            <a:r>
              <a:rPr lang="en-CA" dirty="0"/>
              <a:t>• </a:t>
            </a:r>
            <a:r>
              <a:rPr lang="en-US" altLang="zh-CN" dirty="0" err="1"/>
              <a:t>Annual_income</a:t>
            </a:r>
            <a:r>
              <a:rPr lang="en-US" altLang="zh-CN" sz="1800" dirty="0">
                <a:latin typeface="Calibri" panose="020F0502020204030204" pitchFamily="34" charset="0"/>
                <a:ea typeface="DengXian" panose="02010600030101010101" pitchFamily="2" charset="-122"/>
                <a:cs typeface="Times New Roman" panose="02020603050405020304" pitchFamily="18" charset="0"/>
              </a:rPr>
              <a:t>:</a:t>
            </a:r>
          </a:p>
        </p:txBody>
      </p:sp>
      <p:sp>
        <p:nvSpPr>
          <p:cNvPr id="6" name="TextBox 5">
            <a:extLst>
              <a:ext uri="{FF2B5EF4-FFF2-40B4-BE49-F238E27FC236}">
                <a16:creationId xmlns:a16="http://schemas.microsoft.com/office/drawing/2014/main" id="{156509A3-6769-475C-3BDD-1C9F51D2A60E}"/>
              </a:ext>
            </a:extLst>
          </p:cNvPr>
          <p:cNvSpPr txBox="1"/>
          <p:nvPr/>
        </p:nvSpPr>
        <p:spPr>
          <a:xfrm>
            <a:off x="4385280" y="1421240"/>
            <a:ext cx="2555847" cy="369332"/>
          </a:xfrm>
          <a:prstGeom prst="rect">
            <a:avLst/>
          </a:prstGeom>
          <a:noFill/>
        </p:spPr>
        <p:txBody>
          <a:bodyPr wrap="square">
            <a:spAutoFit/>
          </a:bodyPr>
          <a:lstStyle/>
          <a:p>
            <a:pPr algn="just"/>
            <a:r>
              <a:rPr lang="en-CA" dirty="0"/>
              <a:t>• </a:t>
            </a:r>
            <a:r>
              <a:rPr lang="en-US" altLang="zh-CN" dirty="0"/>
              <a:t>Age:</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9F3F4F80-BC58-5044-A0FD-D7537F547C45}"/>
              </a:ext>
            </a:extLst>
          </p:cNvPr>
          <p:cNvSpPr txBox="1"/>
          <p:nvPr/>
        </p:nvSpPr>
        <p:spPr>
          <a:xfrm>
            <a:off x="8074275" y="1421240"/>
            <a:ext cx="2555847" cy="369332"/>
          </a:xfrm>
          <a:prstGeom prst="rect">
            <a:avLst/>
          </a:prstGeom>
          <a:noFill/>
        </p:spPr>
        <p:txBody>
          <a:bodyPr wrap="square">
            <a:spAutoFit/>
          </a:bodyPr>
          <a:lstStyle/>
          <a:p>
            <a:pPr algn="just"/>
            <a:r>
              <a:rPr lang="en-CA" dirty="0"/>
              <a:t>• </a:t>
            </a:r>
            <a:r>
              <a:rPr lang="en-US" altLang="zh-CN" dirty="0" err="1"/>
              <a:t>Employed_years</a:t>
            </a:r>
            <a:r>
              <a:rPr lang="en-US" altLang="zh-CN" sz="1800" dirty="0">
                <a:latin typeface="Calibri" panose="020F0502020204030204" pitchFamily="34" charset="0"/>
                <a:ea typeface="DengXian" panose="02010600030101010101" pitchFamily="2" charset="-122"/>
                <a:cs typeface="Times New Roman" panose="02020603050405020304" pitchFamily="18" charset="0"/>
              </a:rPr>
              <a:t>:</a:t>
            </a:r>
          </a:p>
        </p:txBody>
      </p:sp>
      <p:pic>
        <p:nvPicPr>
          <p:cNvPr id="19" name="Picture 18">
            <a:extLst>
              <a:ext uri="{FF2B5EF4-FFF2-40B4-BE49-F238E27FC236}">
                <a16:creationId xmlns:a16="http://schemas.microsoft.com/office/drawing/2014/main" id="{F2DCD4E5-6E1B-1CD9-3EE2-B4ACB62B8212}"/>
              </a:ext>
            </a:extLst>
          </p:cNvPr>
          <p:cNvPicPr>
            <a:picLocks noChangeAspect="1"/>
          </p:cNvPicPr>
          <p:nvPr/>
        </p:nvPicPr>
        <p:blipFill>
          <a:blip r:embed="rId2"/>
          <a:stretch>
            <a:fillRect/>
          </a:stretch>
        </p:blipFill>
        <p:spPr>
          <a:xfrm>
            <a:off x="347108" y="1883585"/>
            <a:ext cx="3587583" cy="4342063"/>
          </a:xfrm>
          <a:prstGeom prst="rect">
            <a:avLst/>
          </a:prstGeom>
        </p:spPr>
      </p:pic>
      <p:pic>
        <p:nvPicPr>
          <p:cNvPr id="20" name="Picture 19">
            <a:extLst>
              <a:ext uri="{FF2B5EF4-FFF2-40B4-BE49-F238E27FC236}">
                <a16:creationId xmlns:a16="http://schemas.microsoft.com/office/drawing/2014/main" id="{34C2752A-4E89-5E4E-B138-21831E40392A}"/>
              </a:ext>
            </a:extLst>
          </p:cNvPr>
          <p:cNvPicPr>
            <a:picLocks noChangeAspect="1"/>
          </p:cNvPicPr>
          <p:nvPr/>
        </p:nvPicPr>
        <p:blipFill>
          <a:blip r:embed="rId3"/>
          <a:stretch>
            <a:fillRect/>
          </a:stretch>
        </p:blipFill>
        <p:spPr>
          <a:xfrm>
            <a:off x="4188075" y="1883585"/>
            <a:ext cx="3587583" cy="4342063"/>
          </a:xfrm>
          <a:prstGeom prst="rect">
            <a:avLst/>
          </a:prstGeom>
        </p:spPr>
      </p:pic>
      <p:pic>
        <p:nvPicPr>
          <p:cNvPr id="21" name="Picture 20">
            <a:extLst>
              <a:ext uri="{FF2B5EF4-FFF2-40B4-BE49-F238E27FC236}">
                <a16:creationId xmlns:a16="http://schemas.microsoft.com/office/drawing/2014/main" id="{72EA6A88-0DCA-560A-1522-142408DDDE6C}"/>
              </a:ext>
            </a:extLst>
          </p:cNvPr>
          <p:cNvPicPr>
            <a:picLocks noChangeAspect="1"/>
          </p:cNvPicPr>
          <p:nvPr/>
        </p:nvPicPr>
        <p:blipFill>
          <a:blip r:embed="rId4"/>
          <a:stretch>
            <a:fillRect/>
          </a:stretch>
        </p:blipFill>
        <p:spPr>
          <a:xfrm>
            <a:off x="8138282" y="1883585"/>
            <a:ext cx="3838859" cy="4342063"/>
          </a:xfrm>
          <a:prstGeom prst="rect">
            <a:avLst/>
          </a:prstGeom>
        </p:spPr>
      </p:pic>
    </p:spTree>
    <p:extLst>
      <p:ext uri="{BB962C8B-B14F-4D97-AF65-F5344CB8AC3E}">
        <p14:creationId xmlns:p14="http://schemas.microsoft.com/office/powerpoint/2010/main" val="335247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Methodology</a:t>
            </a:r>
            <a:r>
              <a:rPr lang="zh-CN" altLang="en-US" sz="3600" dirty="0">
                <a:latin typeface="Tw Cen MT" panose="020B0602020104020603" pitchFamily="34" charset="0"/>
              </a:rPr>
              <a:t> </a:t>
            </a:r>
            <a:r>
              <a:rPr lang="en-CA" altLang="zh-CN" sz="3600" dirty="0">
                <a:latin typeface="Tw Cen MT" panose="020B0602020104020603" pitchFamily="34" charset="0"/>
              </a:rPr>
              <a:t>:</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5" y="1019686"/>
            <a:ext cx="5299348"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Inclusion and exclusion criteria</a:t>
            </a:r>
          </a:p>
        </p:txBody>
      </p:sp>
      <p:pic>
        <p:nvPicPr>
          <p:cNvPr id="6" name="Picture 5">
            <a:extLst>
              <a:ext uri="{FF2B5EF4-FFF2-40B4-BE49-F238E27FC236}">
                <a16:creationId xmlns:a16="http://schemas.microsoft.com/office/drawing/2014/main" id="{46BEDEE5-D363-74F7-0FFB-5D92F7179476}"/>
              </a:ext>
            </a:extLst>
          </p:cNvPr>
          <p:cNvPicPr>
            <a:picLocks noChangeAspect="1"/>
          </p:cNvPicPr>
          <p:nvPr/>
        </p:nvPicPr>
        <p:blipFill>
          <a:blip r:embed="rId2"/>
          <a:stretch>
            <a:fillRect/>
          </a:stretch>
        </p:blipFill>
        <p:spPr>
          <a:xfrm>
            <a:off x="6950941" y="1180095"/>
            <a:ext cx="4635500" cy="1181100"/>
          </a:xfrm>
          <a:prstGeom prst="rect">
            <a:avLst/>
          </a:prstGeom>
        </p:spPr>
      </p:pic>
      <p:sp>
        <p:nvSpPr>
          <p:cNvPr id="8" name="TextBox 7">
            <a:extLst>
              <a:ext uri="{FF2B5EF4-FFF2-40B4-BE49-F238E27FC236}">
                <a16:creationId xmlns:a16="http://schemas.microsoft.com/office/drawing/2014/main" id="{AED2AFE1-D1D3-697A-1131-9B6DC35EF310}"/>
              </a:ext>
            </a:extLst>
          </p:cNvPr>
          <p:cNvSpPr txBox="1"/>
          <p:nvPr/>
        </p:nvSpPr>
        <p:spPr>
          <a:xfrm>
            <a:off x="316923" y="1580202"/>
            <a:ext cx="5116649" cy="646331"/>
          </a:xfrm>
          <a:prstGeom prst="rect">
            <a:avLst/>
          </a:prstGeom>
          <a:noFill/>
        </p:spPr>
        <p:txBody>
          <a:bodyPr wrap="square">
            <a:spAutoFit/>
          </a:bodyPr>
          <a:lstStyle/>
          <a:p>
            <a:pPr algn="just"/>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All</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values</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800" dirty="0" err="1">
                <a:effectLst/>
                <a:latin typeface="Calibri" panose="020F0502020204030204" pitchFamily="34" charset="0"/>
                <a:ea typeface="DengXian" panose="02010600030101010101" pitchFamily="2" charset="-122"/>
                <a:cs typeface="Times New Roman" panose="02020603050405020304" pitchFamily="18" charset="0"/>
              </a:rPr>
              <a:t>Mobile_phone</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1,</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so</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drop</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variable.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altLang="zh-CN" sz="18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9" name="ZoneTexte 6">
            <a:extLst>
              <a:ext uri="{FF2B5EF4-FFF2-40B4-BE49-F238E27FC236}">
                <a16:creationId xmlns:a16="http://schemas.microsoft.com/office/drawing/2014/main" id="{0088E485-4A99-1CB8-3314-F98A8B90754E}"/>
              </a:ext>
            </a:extLst>
          </p:cNvPr>
          <p:cNvSpPr txBox="1"/>
          <p:nvPr/>
        </p:nvSpPr>
        <p:spPr>
          <a:xfrm>
            <a:off x="134224" y="2225448"/>
            <a:ext cx="5299348"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Data Transformation</a:t>
            </a:r>
          </a:p>
        </p:txBody>
      </p:sp>
      <p:pic>
        <p:nvPicPr>
          <p:cNvPr id="11" name="Picture 10">
            <a:extLst>
              <a:ext uri="{FF2B5EF4-FFF2-40B4-BE49-F238E27FC236}">
                <a16:creationId xmlns:a16="http://schemas.microsoft.com/office/drawing/2014/main" id="{22E822C6-E99A-D4F6-DDF4-B102D6449BA1}"/>
              </a:ext>
            </a:extLst>
          </p:cNvPr>
          <p:cNvPicPr>
            <a:picLocks noChangeAspect="1"/>
          </p:cNvPicPr>
          <p:nvPr/>
        </p:nvPicPr>
        <p:blipFill>
          <a:blip r:embed="rId3"/>
          <a:stretch>
            <a:fillRect/>
          </a:stretch>
        </p:blipFill>
        <p:spPr>
          <a:xfrm>
            <a:off x="6950941" y="2687113"/>
            <a:ext cx="4756843" cy="3307022"/>
          </a:xfrm>
          <a:prstGeom prst="rect">
            <a:avLst/>
          </a:prstGeom>
        </p:spPr>
      </p:pic>
      <p:sp>
        <p:nvSpPr>
          <p:cNvPr id="13" name="TextBox 12">
            <a:extLst>
              <a:ext uri="{FF2B5EF4-FFF2-40B4-BE49-F238E27FC236}">
                <a16:creationId xmlns:a16="http://schemas.microsoft.com/office/drawing/2014/main" id="{2107B8DE-FAF9-1390-CBCA-A77E3562B0FC}"/>
              </a:ext>
            </a:extLst>
          </p:cNvPr>
          <p:cNvSpPr txBox="1"/>
          <p:nvPr/>
        </p:nvSpPr>
        <p:spPr>
          <a:xfrm>
            <a:off x="231488" y="2687113"/>
            <a:ext cx="6875894" cy="2308324"/>
          </a:xfrm>
          <a:prstGeom prst="rect">
            <a:avLst/>
          </a:prstGeom>
          <a:noFill/>
        </p:spPr>
        <p:txBody>
          <a:bodyPr wrap="square">
            <a:spAutoFit/>
          </a:bodyPr>
          <a:lstStyle/>
          <a:p>
            <a:r>
              <a:rPr lang="en-US" altLang="zh-CN" dirty="0"/>
              <a:t>1,</a:t>
            </a:r>
            <a:r>
              <a:rPr lang="zh-CN" altLang="en-US" dirty="0"/>
              <a:t> </a:t>
            </a:r>
            <a:r>
              <a:rPr lang="en-CA" altLang="zh-CN" dirty="0" err="1"/>
              <a:t>Type_Occupation</a:t>
            </a:r>
            <a:r>
              <a:rPr lang="en-CA" altLang="zh-CN" dirty="0"/>
              <a:t> </a:t>
            </a:r>
            <a:r>
              <a:rPr lang="en-US" altLang="zh-CN" dirty="0"/>
              <a:t>:</a:t>
            </a:r>
          </a:p>
          <a:p>
            <a:r>
              <a:rPr lang="zh-CN" altLang="en-US" dirty="0"/>
              <a:t>     </a:t>
            </a:r>
            <a:r>
              <a:rPr lang="en-US" dirty="0"/>
              <a:t>Replace the value for less than 100 in each category with "Others”</a:t>
            </a:r>
          </a:p>
          <a:p>
            <a:r>
              <a:rPr lang="en-US" altLang="zh-CN" dirty="0"/>
              <a:t>2,</a:t>
            </a:r>
            <a:r>
              <a:rPr lang="zh-CN" altLang="en-US" dirty="0"/>
              <a:t> </a:t>
            </a:r>
            <a:r>
              <a:rPr lang="en-CA" altLang="zh-CN" dirty="0" err="1"/>
              <a:t>Birthday_count</a:t>
            </a:r>
            <a:r>
              <a:rPr lang="en-US" altLang="zh-CN" dirty="0"/>
              <a:t>:</a:t>
            </a:r>
          </a:p>
          <a:p>
            <a:r>
              <a:rPr lang="zh-CN" altLang="en-US" dirty="0"/>
              <a:t>     </a:t>
            </a:r>
            <a:r>
              <a:rPr lang="en-CA" altLang="zh-CN" dirty="0"/>
              <a:t>Calculate</a:t>
            </a:r>
            <a:r>
              <a:rPr lang="zh-CN" altLang="en-US" dirty="0"/>
              <a:t> </a:t>
            </a:r>
            <a:r>
              <a:rPr lang="en-US" altLang="zh-CN" dirty="0"/>
              <a:t>new</a:t>
            </a:r>
            <a:r>
              <a:rPr lang="zh-CN" altLang="en-US" dirty="0"/>
              <a:t> </a:t>
            </a:r>
            <a:r>
              <a:rPr lang="en-US" altLang="zh-CN" dirty="0"/>
              <a:t>feature</a:t>
            </a:r>
            <a:r>
              <a:rPr lang="zh-CN" altLang="en-US" dirty="0"/>
              <a:t> </a:t>
            </a:r>
            <a:r>
              <a:rPr lang="en-US" altLang="zh-CN" dirty="0"/>
              <a:t>“Age”</a:t>
            </a:r>
            <a:r>
              <a:rPr lang="zh-CN" altLang="en-US" dirty="0"/>
              <a:t> </a:t>
            </a:r>
            <a:r>
              <a:rPr lang="en-US" altLang="zh-CN" dirty="0"/>
              <a:t>by</a:t>
            </a:r>
            <a:r>
              <a:rPr lang="zh-CN" altLang="en-US" dirty="0"/>
              <a:t> </a:t>
            </a:r>
            <a:r>
              <a:rPr lang="en-CA" altLang="zh-CN" dirty="0" err="1"/>
              <a:t>Birthday_count</a:t>
            </a:r>
            <a:endParaRPr lang="en-CA" altLang="zh-CN" dirty="0"/>
          </a:p>
          <a:p>
            <a:r>
              <a:rPr lang="en-US" altLang="zh-CN" dirty="0"/>
              <a:t>3,</a:t>
            </a:r>
            <a:r>
              <a:rPr lang="zh-CN" altLang="en-US" dirty="0"/>
              <a:t> </a:t>
            </a:r>
            <a:r>
              <a:rPr lang="en-CA" altLang="zh-CN" dirty="0" err="1"/>
              <a:t>Employed_days</a:t>
            </a:r>
            <a:r>
              <a:rPr lang="en-US" altLang="zh-CN" dirty="0"/>
              <a:t>:</a:t>
            </a:r>
          </a:p>
          <a:p>
            <a:r>
              <a:rPr lang="zh-CN" altLang="en-US" dirty="0"/>
              <a:t>     </a:t>
            </a:r>
            <a:r>
              <a:rPr lang="en-US" altLang="zh-CN" dirty="0"/>
              <a:t>a)Replace</a:t>
            </a:r>
            <a:r>
              <a:rPr lang="zh-CN" altLang="en-US" dirty="0"/>
              <a:t> </a:t>
            </a:r>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a:t>“365243”</a:t>
            </a:r>
            <a:r>
              <a:rPr lang="zh-CN" altLang="en-US" dirty="0"/>
              <a:t> </a:t>
            </a:r>
            <a:r>
              <a:rPr lang="en-US" altLang="zh-CN" dirty="0"/>
              <a:t>with</a:t>
            </a:r>
            <a:r>
              <a:rPr lang="zh-CN" altLang="en-US" dirty="0"/>
              <a:t> </a:t>
            </a:r>
            <a:r>
              <a:rPr lang="en-US" altLang="zh-CN" dirty="0"/>
              <a:t>0</a:t>
            </a:r>
          </a:p>
          <a:p>
            <a:r>
              <a:rPr lang="zh-CN" altLang="en-US" dirty="0"/>
              <a:t>     </a:t>
            </a:r>
            <a:r>
              <a:rPr lang="en-US" altLang="zh-CN" dirty="0"/>
              <a:t>b)</a:t>
            </a:r>
            <a:r>
              <a:rPr lang="en-CA" altLang="zh-CN" dirty="0"/>
              <a:t>Calculate</a:t>
            </a:r>
            <a:r>
              <a:rPr lang="zh-CN" altLang="en-US" dirty="0"/>
              <a:t> </a:t>
            </a:r>
            <a:r>
              <a:rPr lang="en-US" altLang="zh-CN" dirty="0"/>
              <a:t>new</a:t>
            </a:r>
            <a:r>
              <a:rPr lang="zh-CN" altLang="en-US" dirty="0"/>
              <a:t> </a:t>
            </a:r>
            <a:r>
              <a:rPr lang="en-US" altLang="zh-CN" dirty="0"/>
              <a:t>feature</a:t>
            </a:r>
            <a:r>
              <a:rPr lang="zh-CN" altLang="en-US" dirty="0"/>
              <a:t> </a:t>
            </a:r>
            <a:r>
              <a:rPr lang="en-US" altLang="zh-CN" dirty="0"/>
              <a:t>“</a:t>
            </a:r>
            <a:r>
              <a:rPr lang="en-US" altLang="zh-CN" dirty="0" err="1"/>
              <a:t>Employed_Year</a:t>
            </a:r>
            <a:r>
              <a:rPr lang="en-US" altLang="zh-CN" dirty="0"/>
              <a:t>”</a:t>
            </a:r>
            <a:r>
              <a:rPr lang="zh-CN" altLang="en-US" dirty="0"/>
              <a:t> </a:t>
            </a:r>
            <a:r>
              <a:rPr lang="en-US" altLang="zh-CN" dirty="0"/>
              <a:t>by</a:t>
            </a:r>
            <a:r>
              <a:rPr lang="zh-CN" altLang="en-US" dirty="0"/>
              <a:t> </a:t>
            </a:r>
            <a:r>
              <a:rPr lang="en-CA" altLang="zh-CN" dirty="0" err="1"/>
              <a:t>Employed_days</a:t>
            </a:r>
            <a:endParaRPr lang="en-US" dirty="0"/>
          </a:p>
          <a:p>
            <a:endParaRPr lang="en-US" dirty="0"/>
          </a:p>
        </p:txBody>
      </p:sp>
      <p:pic>
        <p:nvPicPr>
          <p:cNvPr id="14" name="Picture 13">
            <a:extLst>
              <a:ext uri="{FF2B5EF4-FFF2-40B4-BE49-F238E27FC236}">
                <a16:creationId xmlns:a16="http://schemas.microsoft.com/office/drawing/2014/main" id="{A4DAD335-AF96-36BB-A7BB-EB1BD6CADB16}"/>
              </a:ext>
            </a:extLst>
          </p:cNvPr>
          <p:cNvPicPr>
            <a:picLocks noChangeAspect="1"/>
          </p:cNvPicPr>
          <p:nvPr/>
        </p:nvPicPr>
        <p:blipFill>
          <a:blip r:embed="rId4"/>
          <a:stretch>
            <a:fillRect/>
          </a:stretch>
        </p:blipFill>
        <p:spPr>
          <a:xfrm>
            <a:off x="520680" y="4732217"/>
            <a:ext cx="4338782" cy="1978948"/>
          </a:xfrm>
          <a:prstGeom prst="rect">
            <a:avLst/>
          </a:prstGeom>
        </p:spPr>
      </p:pic>
    </p:spTree>
    <p:extLst>
      <p:ext uri="{BB962C8B-B14F-4D97-AF65-F5344CB8AC3E}">
        <p14:creationId xmlns:p14="http://schemas.microsoft.com/office/powerpoint/2010/main" val="32471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0" y="-10650"/>
            <a:ext cx="12192000" cy="369332"/>
          </a:xfrm>
          <a:prstGeom prst="rect">
            <a:avLst/>
          </a:prstGeom>
          <a:solidFill>
            <a:schemeClr val="accent1">
              <a:lumMod val="40000"/>
              <a:lumOff val="60000"/>
            </a:schemeClr>
          </a:solidFill>
        </p:spPr>
        <p:txBody>
          <a:bodyPr wrap="square" rtlCol="0">
            <a:spAutoFit/>
          </a:bodyPr>
          <a:lstStyle/>
          <a:p>
            <a:endParaRPr lang="en-CA" dirty="0"/>
          </a:p>
        </p:txBody>
      </p:sp>
      <p:sp>
        <p:nvSpPr>
          <p:cNvPr id="3" name="ZoneTexte 2"/>
          <p:cNvSpPr txBox="1"/>
          <p:nvPr/>
        </p:nvSpPr>
        <p:spPr>
          <a:xfrm>
            <a:off x="22371" y="207846"/>
            <a:ext cx="6073629" cy="646331"/>
          </a:xfrm>
          <a:prstGeom prst="rect">
            <a:avLst/>
          </a:prstGeom>
          <a:noFill/>
        </p:spPr>
        <p:txBody>
          <a:bodyPr wrap="square" rtlCol="0">
            <a:spAutoFit/>
          </a:bodyPr>
          <a:lstStyle/>
          <a:p>
            <a:r>
              <a:rPr lang="en-CA" sz="3600" dirty="0">
                <a:latin typeface="Tw Cen MT" panose="020B0602020104020603" pitchFamily="34" charset="0"/>
              </a:rPr>
              <a:t>Methodology</a:t>
            </a:r>
            <a:r>
              <a:rPr lang="zh-CN" altLang="en-US" sz="3600" dirty="0">
                <a:latin typeface="Tw Cen MT" panose="020B0602020104020603" pitchFamily="34" charset="0"/>
              </a:rPr>
              <a:t> </a:t>
            </a:r>
            <a:r>
              <a:rPr lang="en-CA" altLang="zh-CN" sz="3600" dirty="0">
                <a:latin typeface="Tw Cen MT" panose="020B0602020104020603" pitchFamily="34" charset="0"/>
              </a:rPr>
              <a:t>:</a:t>
            </a:r>
            <a:endParaRPr lang="en-CA" sz="3600" dirty="0"/>
          </a:p>
        </p:txBody>
      </p:sp>
      <p:sp>
        <p:nvSpPr>
          <p:cNvPr id="4" name="Rectangle 3"/>
          <p:cNvSpPr/>
          <p:nvPr/>
        </p:nvSpPr>
        <p:spPr>
          <a:xfrm>
            <a:off x="134224" y="795596"/>
            <a:ext cx="125834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flipV="1">
            <a:off x="1414944" y="795596"/>
            <a:ext cx="1275127"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134224" y="1278229"/>
            <a:ext cx="11629047" cy="461665"/>
          </a:xfrm>
          <a:prstGeom prst="rect">
            <a:avLst/>
          </a:prstGeom>
          <a:noFill/>
        </p:spPr>
        <p:txBody>
          <a:bodyPr wrap="square" rtlCol="0">
            <a:spAutoFit/>
          </a:bodyPr>
          <a:lstStyle/>
          <a:p>
            <a:pPr algn="just"/>
            <a:r>
              <a:rPr lang="en-CA" dirty="0"/>
              <a:t>• </a:t>
            </a:r>
            <a:r>
              <a:rPr lang="en-CA" sz="2400" b="1" dirty="0">
                <a:latin typeface="Tw Cen MT" panose="020B0602020104020603" pitchFamily="34" charset="0"/>
              </a:rPr>
              <a:t>Statistical Methods and Techniques for your inference</a:t>
            </a:r>
          </a:p>
        </p:txBody>
      </p:sp>
      <p:sp>
        <p:nvSpPr>
          <p:cNvPr id="8" name="TextBox 7">
            <a:extLst>
              <a:ext uri="{FF2B5EF4-FFF2-40B4-BE49-F238E27FC236}">
                <a16:creationId xmlns:a16="http://schemas.microsoft.com/office/drawing/2014/main" id="{027CCF3D-C689-9973-E7F6-504C077E43E7}"/>
              </a:ext>
            </a:extLst>
          </p:cNvPr>
          <p:cNvSpPr txBox="1"/>
          <p:nvPr/>
        </p:nvSpPr>
        <p:spPr>
          <a:xfrm>
            <a:off x="134223" y="1739894"/>
            <a:ext cx="11629047" cy="39703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1800" b="1" i="0" u="sng" strike="noStrike" kern="1200" cap="none" spc="0" normalizeH="0" baseline="0" noProof="0" dirty="0">
                <a:ln>
                  <a:noFill/>
                </a:ln>
                <a:solidFill>
                  <a:prstClr val="black"/>
                </a:solidFill>
                <a:effectLst/>
                <a:uLnTx/>
                <a:uFillTx/>
                <a:latin typeface="Calibri" panose="020F0502020204030204"/>
                <a:ea typeface="+mn-ea"/>
                <a:cs typeface="+mn-cs"/>
              </a:rPr>
              <a:t>Descriptive Analysis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Proc Import, Proc Print, Proc Contents, Proc Freq. Proc Means, Proc Sort, Proc Summary, Proc </a:t>
            </a:r>
            <a:r>
              <a:rPr lang="en-US" dirty="0" err="1">
                <a:solidFill>
                  <a:prstClr val="black"/>
                </a:solidFill>
                <a:latin typeface="Calibri" panose="020F0502020204030204"/>
              </a:rPr>
              <a:t>Sql</a:t>
            </a:r>
            <a:r>
              <a:rPr lang="en-US" dirty="0">
                <a:solidFill>
                  <a:prstClr val="black"/>
                </a:solidFill>
                <a:latin typeface="Calibri" panose="020F0502020204030204"/>
              </a:rPr>
              <a:t>, Proc </a:t>
            </a:r>
            <a:r>
              <a:rPr lang="en-US" dirty="0" err="1">
                <a:solidFill>
                  <a:prstClr val="black"/>
                </a:solidFill>
                <a:latin typeface="Calibri" panose="020F0502020204030204"/>
              </a:rPr>
              <a:t>Sgplot</a:t>
            </a:r>
            <a:r>
              <a:rPr lang="en-US" dirty="0">
                <a:solidFill>
                  <a:prstClr val="black"/>
                </a:solidFill>
                <a:latin typeface="Calibri" panose="020F0502020204030204"/>
              </a:rPr>
              <a:t>, Proc Univariate, Proc Corr, Proc </a:t>
            </a:r>
            <a:r>
              <a:rPr lang="en-US" dirty="0" err="1">
                <a:solidFill>
                  <a:prstClr val="black"/>
                </a:solidFill>
                <a:latin typeface="Calibri" panose="020F0502020204030204"/>
              </a:rPr>
              <a:t>Sgscatter</a:t>
            </a:r>
            <a:r>
              <a:rPr lang="en-US" dirty="0">
                <a:solidFill>
                  <a:prstClr val="black"/>
                </a:solidFill>
                <a:latin typeface="Calibri" panose="020F0502020204030204"/>
              </a:rPr>
              <a:t>, Proc </a:t>
            </a:r>
            <a:r>
              <a:rPr lang="en-US" dirty="0" err="1">
                <a:solidFill>
                  <a:prstClr val="black"/>
                </a:solidFill>
                <a:latin typeface="Calibri" panose="020F0502020204030204"/>
              </a:rPr>
              <a:t>Princomp</a:t>
            </a:r>
            <a:r>
              <a:rPr lang="en-US" dirty="0">
                <a:solidFill>
                  <a:prstClr val="black"/>
                </a:solidFill>
                <a:latin typeface="Calibri" panose="020F0502020204030204"/>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R="0" lvl="0" algn="just" defTabSz="914400" rtl="0" eaLnBrk="1" fontAlgn="auto" latinLnBrk="0" hangingPunct="1">
              <a:lnSpc>
                <a:spcPct val="100000"/>
              </a:lnSpc>
              <a:spcBef>
                <a:spcPts val="0"/>
              </a:spcBef>
              <a:spcAft>
                <a:spcPts val="0"/>
              </a:spcAft>
              <a:buClrTx/>
              <a:buSzTx/>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800" b="1" i="0" u="sng" strike="noStrike" kern="1200" cap="none" spc="0" normalizeH="0" baseline="0" noProof="0" dirty="0">
                <a:ln>
                  <a:noFill/>
                </a:ln>
                <a:solidFill>
                  <a:prstClr val="black"/>
                </a:solidFill>
                <a:effectLst/>
                <a:uLnTx/>
                <a:uFillTx/>
                <a:latin typeface="Calibri" panose="020F0502020204030204"/>
                <a:ea typeface="+mn-ea"/>
                <a:cs typeface="+mn-cs"/>
              </a:rPr>
              <a:t>Diagnostics Analysis</a:t>
            </a:r>
          </a:p>
          <a:p>
            <a:pPr marR="0" lvl="0" algn="just" defTabSz="914400" rtl="0" eaLnBrk="1" fontAlgn="auto" latinLnBrk="0" hangingPunct="1">
              <a:lnSpc>
                <a:spcPct val="100000"/>
              </a:lnSpc>
              <a:spcBef>
                <a:spcPts val="0"/>
              </a:spcBef>
              <a:spcAft>
                <a:spcPts val="0"/>
              </a:spcAft>
              <a:buClrTx/>
              <a:buSzTx/>
              <a:tabLst/>
              <a:defRPr/>
            </a:pPr>
            <a:r>
              <a:rPr lang="en-CA" dirty="0">
                <a:solidFill>
                  <a:prstClr val="black"/>
                </a:solidFill>
                <a:latin typeface="Calibri" panose="020F0502020204030204"/>
              </a:rPr>
              <a:t>Proc Standard, Proc </a:t>
            </a:r>
            <a:r>
              <a:rPr lang="en-CA" dirty="0" err="1">
                <a:solidFill>
                  <a:prstClr val="black"/>
                </a:solidFill>
                <a:latin typeface="Calibri" panose="020F0502020204030204"/>
              </a:rPr>
              <a:t>Ttest</a:t>
            </a:r>
            <a:r>
              <a:rPr lang="en-CA" dirty="0">
                <a:solidFill>
                  <a:prstClr val="black"/>
                </a:solidFill>
                <a:latin typeface="Calibri" panose="020F0502020204030204"/>
              </a:rPr>
              <a:t>, Proc </a:t>
            </a:r>
            <a:r>
              <a:rPr lang="en-CA" dirty="0" err="1">
                <a:solidFill>
                  <a:prstClr val="black"/>
                </a:solidFill>
                <a:latin typeface="Calibri" panose="020F0502020204030204"/>
              </a:rPr>
              <a:t>Anova</a:t>
            </a:r>
            <a:r>
              <a:rPr lang="en-CA" dirty="0">
                <a:solidFill>
                  <a:prstClr val="black"/>
                </a:solidFill>
                <a:latin typeface="Calibri" panose="020F0502020204030204"/>
              </a:rPr>
              <a:t>, Proc </a:t>
            </a:r>
            <a:r>
              <a:rPr lang="en-CA" dirty="0" err="1">
                <a:solidFill>
                  <a:prstClr val="black"/>
                </a:solidFill>
                <a:latin typeface="Calibri" panose="020F0502020204030204"/>
              </a:rPr>
              <a:t>Glm</a:t>
            </a:r>
            <a:r>
              <a:rPr lang="en-CA" dirty="0">
                <a:solidFill>
                  <a:prstClr val="black"/>
                </a:solidFill>
                <a:latin typeface="Calibri" panose="020F0502020204030204"/>
              </a:rPr>
              <a:t>, Proc Mixed, Proc Npar1Way, Proc Logistic, Proc Print, Proc Means, Proc Freq, Proc Univariate, </a:t>
            </a:r>
          </a:p>
          <a:p>
            <a:pPr marR="0" lvl="0" algn="just" defTabSz="914400" rtl="0" eaLnBrk="1" fontAlgn="auto" latinLnBrk="0" hangingPunct="1">
              <a:lnSpc>
                <a:spcPct val="100000"/>
              </a:lnSpc>
              <a:spcBef>
                <a:spcPts val="0"/>
              </a:spcBef>
              <a:spcAft>
                <a:spcPts val="0"/>
              </a:spcAft>
              <a:buClrTx/>
              <a:buSzTx/>
              <a:tabLst/>
              <a:defRPr/>
            </a:pPr>
            <a:endParaRPr lang="en-CA" dirty="0">
              <a:solidFill>
                <a:prstClr val="black"/>
              </a:solidFill>
              <a:latin typeface="Calibri" panose="020F0502020204030204"/>
            </a:endParaRPr>
          </a:p>
          <a:p>
            <a:pPr marR="0" lvl="0" algn="just" defTabSz="914400" rtl="0" eaLnBrk="1" fontAlgn="auto" latinLnBrk="0" hangingPunct="1">
              <a:lnSpc>
                <a:spcPct val="100000"/>
              </a:lnSpc>
              <a:spcBef>
                <a:spcPts val="0"/>
              </a:spcBef>
              <a:spcAft>
                <a:spcPts val="0"/>
              </a:spcAft>
              <a:buClrTx/>
              <a:buSzTx/>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800" b="1" i="0" u="sng" strike="noStrike" kern="1200" cap="none" spc="0" normalizeH="0" baseline="0" noProof="0" dirty="0">
                <a:ln>
                  <a:noFill/>
                </a:ln>
                <a:solidFill>
                  <a:prstClr val="black"/>
                </a:solidFill>
                <a:effectLst/>
                <a:uLnTx/>
                <a:uFillTx/>
                <a:latin typeface="Calibri" panose="020F0502020204030204"/>
                <a:ea typeface="+mn-ea"/>
                <a:cs typeface="+mn-cs"/>
              </a:rPr>
              <a:t>Predictive Analysis</a:t>
            </a:r>
          </a:p>
          <a:p>
            <a:pPr marR="0" lvl="0" algn="just" defTabSz="914400" rtl="0" eaLnBrk="1" fontAlgn="auto" latinLnBrk="0" hangingPunct="1">
              <a:lnSpc>
                <a:spcPct val="100000"/>
              </a:lnSpc>
              <a:spcBef>
                <a:spcPts val="0"/>
              </a:spcBef>
              <a:spcAft>
                <a:spcPts val="0"/>
              </a:spcAft>
              <a:buClrTx/>
              <a:buSzTx/>
              <a:tabLst/>
              <a:defRPr/>
            </a:pPr>
            <a:r>
              <a:rPr lang="en-CA" dirty="0">
                <a:solidFill>
                  <a:prstClr val="black"/>
                </a:solidFill>
                <a:latin typeface="Calibri" panose="020F0502020204030204"/>
              </a:rPr>
              <a:t>Proc Pls, Proc Logistic, Proc </a:t>
            </a:r>
            <a:r>
              <a:rPr lang="en-CA" dirty="0" err="1">
                <a:solidFill>
                  <a:prstClr val="black"/>
                </a:solidFill>
                <a:latin typeface="Calibri" panose="020F0502020204030204"/>
              </a:rPr>
              <a:t>Glm</a:t>
            </a:r>
            <a:r>
              <a:rPr lang="en-CA" dirty="0">
                <a:solidFill>
                  <a:prstClr val="black"/>
                </a:solidFill>
                <a:latin typeface="Calibri" panose="020F0502020204030204"/>
              </a:rPr>
              <a:t>, Proc </a:t>
            </a:r>
            <a:r>
              <a:rPr lang="en-CA" dirty="0" err="1">
                <a:solidFill>
                  <a:prstClr val="black"/>
                </a:solidFill>
                <a:latin typeface="Calibri" panose="020F0502020204030204"/>
              </a:rPr>
              <a:t>Sgplot</a:t>
            </a:r>
            <a:r>
              <a:rPr lang="en-CA" dirty="0">
                <a:solidFill>
                  <a:prstClr val="black"/>
                </a:solidFill>
                <a:latin typeface="Calibri" panose="020F0502020204030204"/>
              </a:rPr>
              <a:t>, Proc Corr, Proc </a:t>
            </a:r>
            <a:r>
              <a:rPr lang="en-CA" dirty="0" err="1">
                <a:solidFill>
                  <a:prstClr val="black"/>
                </a:solidFill>
                <a:latin typeface="Calibri" panose="020F0502020204030204"/>
              </a:rPr>
              <a:t>Surveyselect</a:t>
            </a:r>
            <a:r>
              <a:rPr lang="en-CA" dirty="0">
                <a:solidFill>
                  <a:prstClr val="black"/>
                </a:solidFill>
                <a:latin typeface="Calibri" panose="020F0502020204030204"/>
              </a:rPr>
              <a:t>, Proc </a:t>
            </a:r>
            <a:r>
              <a:rPr lang="en-CA" dirty="0" err="1">
                <a:solidFill>
                  <a:prstClr val="black"/>
                </a:solidFill>
                <a:latin typeface="Calibri" panose="020F0502020204030204"/>
              </a:rPr>
              <a:t>Glmselect</a:t>
            </a:r>
            <a:r>
              <a:rPr lang="en-CA" dirty="0">
                <a:solidFill>
                  <a:prstClr val="black"/>
                </a:solidFill>
                <a:latin typeface="Calibri" panose="020F0502020204030204"/>
              </a:rPr>
              <a:t>, Proc Rank, Proc Summary, Proc Means, </a:t>
            </a:r>
          </a:p>
          <a:p>
            <a:pPr marR="0" lvl="0" algn="just" defTabSz="914400" rtl="0" eaLnBrk="1" fontAlgn="auto" latinLnBrk="0" hangingPunct="1">
              <a:lnSpc>
                <a:spcPct val="100000"/>
              </a:lnSpc>
              <a:spcBef>
                <a:spcPts val="0"/>
              </a:spcBef>
              <a:spcAft>
                <a:spcPts val="0"/>
              </a:spcAft>
              <a:buClrTx/>
              <a:buSzTx/>
              <a:tabLst/>
              <a:defRPr/>
            </a:pPr>
            <a:endParaRPr lang="en-CA" dirty="0">
              <a:solidFill>
                <a:prstClr val="black"/>
              </a:solidFill>
              <a:latin typeface="Calibri" panose="020F0502020204030204"/>
            </a:endParaRPr>
          </a:p>
          <a:p>
            <a:pPr marR="0" lvl="0" algn="just" defTabSz="914400" rtl="0" eaLnBrk="1" fontAlgn="auto" latinLnBrk="0" hangingPunct="1">
              <a:lnSpc>
                <a:spcPct val="100000"/>
              </a:lnSpc>
              <a:spcBef>
                <a:spcPts val="0"/>
              </a:spcBef>
              <a:spcAft>
                <a:spcPts val="0"/>
              </a:spcAft>
              <a:buClrTx/>
              <a:buSzTx/>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800" b="1" i="0" u="sng" strike="noStrike" kern="1200" cap="none" spc="0" normalizeH="0" baseline="0" noProof="0" dirty="0">
                <a:ln>
                  <a:noFill/>
                </a:ln>
                <a:solidFill>
                  <a:prstClr val="black"/>
                </a:solidFill>
                <a:effectLst/>
                <a:uLnTx/>
                <a:uFillTx/>
                <a:latin typeface="Calibri" panose="020F0502020204030204"/>
                <a:ea typeface="+mn-ea"/>
                <a:cs typeface="+mn-cs"/>
              </a:rPr>
              <a:t>Prescriptive Analysis</a:t>
            </a:r>
          </a:p>
          <a:p>
            <a:pPr marR="0" lvl="0" algn="just" defTabSz="914400" rtl="0" eaLnBrk="1" fontAlgn="auto" latinLnBrk="0" hangingPunct="1">
              <a:lnSpc>
                <a:spcPct val="100000"/>
              </a:lnSpc>
              <a:spcBef>
                <a:spcPts val="0"/>
              </a:spcBef>
              <a:spcAft>
                <a:spcPts val="0"/>
              </a:spcAft>
              <a:buClrTx/>
              <a:buSzTx/>
              <a:tabLst/>
              <a:defRPr/>
            </a:pPr>
            <a:r>
              <a:rPr kumimoji="0" lang="pl-PL" sz="1800" b="0" i="0" u="none" strike="noStrike" kern="1200" cap="none" spc="0" normalizeH="0" baseline="0" noProof="0" dirty="0">
                <a:ln>
                  <a:noFill/>
                </a:ln>
                <a:solidFill>
                  <a:prstClr val="black"/>
                </a:solidFill>
                <a:effectLst/>
                <a:uLnTx/>
                <a:uFillTx/>
                <a:latin typeface="Calibri" panose="020F0502020204030204"/>
                <a:ea typeface="+mn-ea"/>
                <a:cs typeface="+mn-cs"/>
              </a:rPr>
              <a:t>Proc Logistic, Proc Sort, Proc Freq, Proc Means</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042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6333</TotalTime>
  <Words>2466</Words>
  <Application>Microsoft Office PowerPoint</Application>
  <PresentationFormat>Widescreen</PresentationFormat>
  <Paragraphs>227</Paragraphs>
  <Slides>27</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Calibri Light</vt:lpstr>
      <vt:lpstr>Lato</vt:lpstr>
      <vt:lpstr>Lato`</vt:lpstr>
      <vt:lpstr>Segoe UI</vt:lpstr>
      <vt:lpstr>Söhne</vt:lpstr>
      <vt:lpstr>Times New Roman</vt:lpstr>
      <vt:lpstr>Tw Cen MT</vt:lpstr>
      <vt:lpstr>Wingdings</vt:lpstr>
      <vt:lpstr>微软雅黑 (标题)</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GENERAL STORES</dc:creator>
  <cp:lastModifiedBy>Alexia Liu</cp:lastModifiedBy>
  <cp:revision>176</cp:revision>
  <dcterms:created xsi:type="dcterms:W3CDTF">2023-10-08T03:40:01Z</dcterms:created>
  <dcterms:modified xsi:type="dcterms:W3CDTF">2024-01-05T19:59:02Z</dcterms:modified>
</cp:coreProperties>
</file>